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260" r:id="rId3"/>
    <p:sldId id="263" r:id="rId4"/>
    <p:sldId id="262" r:id="rId5"/>
    <p:sldId id="264" r:id="rId6"/>
    <p:sldId id="265" r:id="rId7"/>
    <p:sldId id="277" r:id="rId8"/>
    <p:sldId id="266" r:id="rId9"/>
    <p:sldId id="276" r:id="rId10"/>
    <p:sldId id="267" r:id="rId11"/>
    <p:sldId id="269" r:id="rId12"/>
    <p:sldId id="278" r:id="rId13"/>
    <p:sldId id="268" r:id="rId14"/>
    <p:sldId id="274" r:id="rId15"/>
    <p:sldId id="270"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44B2F2-058B-4314-A0EF-67EC23A5212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6AD8FDA-8016-401D-B130-AD48A0EF404F}">
      <dgm:prSet/>
      <dgm:spPr/>
      <dgm:t>
        <a:bodyPr/>
        <a:lstStyle/>
        <a:p>
          <a:r>
            <a:rPr lang="en-US"/>
            <a:t>Total Student Enrollment from 2005-2021=</a:t>
          </a:r>
          <a:r>
            <a:rPr lang="en-US" b="1"/>
            <a:t>34,415</a:t>
          </a:r>
          <a:endParaRPr lang="en-US"/>
        </a:p>
      </dgm:t>
    </dgm:pt>
    <dgm:pt modelId="{AA4C765C-E877-4C11-9B75-7BB9C0DD0D16}" type="parTrans" cxnId="{E41E8E11-CF2C-4AC1-836F-C454A6C3EF81}">
      <dgm:prSet/>
      <dgm:spPr/>
      <dgm:t>
        <a:bodyPr/>
        <a:lstStyle/>
        <a:p>
          <a:endParaRPr lang="en-US"/>
        </a:p>
      </dgm:t>
    </dgm:pt>
    <dgm:pt modelId="{22090EF6-D0EE-4410-8780-D3ECD7F34BB8}" type="sibTrans" cxnId="{E41E8E11-CF2C-4AC1-836F-C454A6C3EF81}">
      <dgm:prSet/>
      <dgm:spPr/>
      <dgm:t>
        <a:bodyPr/>
        <a:lstStyle/>
        <a:p>
          <a:endParaRPr lang="en-US"/>
        </a:p>
      </dgm:t>
    </dgm:pt>
    <dgm:pt modelId="{F08BAC21-B731-44C6-896D-8AEB667E4E9F}">
      <dgm:prSet/>
      <dgm:spPr/>
      <dgm:t>
        <a:bodyPr/>
        <a:lstStyle/>
        <a:p>
          <a:r>
            <a:rPr lang="en-US" b="1"/>
            <a:t>693 leadership conferences </a:t>
          </a:r>
          <a:r>
            <a:rPr lang="en-US"/>
            <a:t>in 40 US states, 7 Canadian provinces, Brazil, Bahamas, Cayman Islands, El Salvador, Malaysia, Singapore</a:t>
          </a:r>
        </a:p>
      </dgm:t>
    </dgm:pt>
    <dgm:pt modelId="{E645DA5B-D3F6-40DB-BF7E-EA0F4F9D299C}" type="parTrans" cxnId="{11C2FCC6-1E83-4908-BF90-969B0029832C}">
      <dgm:prSet/>
      <dgm:spPr/>
      <dgm:t>
        <a:bodyPr/>
        <a:lstStyle/>
        <a:p>
          <a:endParaRPr lang="en-US"/>
        </a:p>
      </dgm:t>
    </dgm:pt>
    <dgm:pt modelId="{67821112-29DB-47AE-A0CF-B84C18C49418}" type="sibTrans" cxnId="{11C2FCC6-1E83-4908-BF90-969B0029832C}">
      <dgm:prSet/>
      <dgm:spPr/>
      <dgm:t>
        <a:bodyPr/>
        <a:lstStyle/>
        <a:p>
          <a:endParaRPr lang="en-US"/>
        </a:p>
      </dgm:t>
    </dgm:pt>
    <dgm:pt modelId="{8981D3AC-5856-4480-9419-E1737CAFF602}">
      <dgm:prSet/>
      <dgm:spPr/>
      <dgm:t>
        <a:bodyPr/>
        <a:lstStyle/>
        <a:p>
          <a:r>
            <a:rPr lang="en-US" b="1" dirty="0"/>
            <a:t>In 2020= 1 event:  </a:t>
          </a:r>
          <a:r>
            <a:rPr lang="en-US" b="0" dirty="0"/>
            <a:t>New Mexico</a:t>
          </a:r>
        </a:p>
      </dgm:t>
    </dgm:pt>
    <dgm:pt modelId="{B651CDD3-B3B8-4CA8-AC62-63EFC3643A87}" type="parTrans" cxnId="{24339CED-9760-48DC-9AC5-FBFF01301E8B}">
      <dgm:prSet/>
      <dgm:spPr/>
      <dgm:t>
        <a:bodyPr/>
        <a:lstStyle/>
        <a:p>
          <a:endParaRPr lang="en-US"/>
        </a:p>
      </dgm:t>
    </dgm:pt>
    <dgm:pt modelId="{113F4F2E-8219-4154-A3A3-53B482B01E08}" type="sibTrans" cxnId="{24339CED-9760-48DC-9AC5-FBFF01301E8B}">
      <dgm:prSet/>
      <dgm:spPr/>
      <dgm:t>
        <a:bodyPr/>
        <a:lstStyle/>
        <a:p>
          <a:endParaRPr lang="en-US"/>
        </a:p>
      </dgm:t>
    </dgm:pt>
    <dgm:pt modelId="{352FFAAD-0440-481E-B1AC-07BD2EC00C74}">
      <dgm:prSet/>
      <dgm:spPr/>
      <dgm:t>
        <a:bodyPr/>
        <a:lstStyle/>
        <a:p>
          <a:r>
            <a:rPr lang="en-US" b="1" dirty="0"/>
            <a:t>In 2021=4 events</a:t>
          </a:r>
          <a:r>
            <a:rPr lang="en-US" dirty="0"/>
            <a:t>: Tennessee, New England, Colorado, Indiana</a:t>
          </a:r>
        </a:p>
      </dgm:t>
    </dgm:pt>
    <dgm:pt modelId="{BA47FDF4-8B82-459D-9934-DDF3DC9D4D04}" type="parTrans" cxnId="{F7B72D26-D1BA-4106-BFB0-2B1436498FCC}">
      <dgm:prSet/>
      <dgm:spPr/>
      <dgm:t>
        <a:bodyPr/>
        <a:lstStyle/>
        <a:p>
          <a:endParaRPr lang="en-US"/>
        </a:p>
      </dgm:t>
    </dgm:pt>
    <dgm:pt modelId="{9CE5D84E-6889-44BF-BDD5-9AD977388251}" type="sibTrans" cxnId="{F7B72D26-D1BA-4106-BFB0-2B1436498FCC}">
      <dgm:prSet/>
      <dgm:spPr/>
      <dgm:t>
        <a:bodyPr/>
        <a:lstStyle/>
        <a:p>
          <a:endParaRPr lang="en-US"/>
        </a:p>
      </dgm:t>
    </dgm:pt>
    <dgm:pt modelId="{112D7AE5-C58A-4C30-A253-10D037FC7986}">
      <dgm:prSet/>
      <dgm:spPr/>
      <dgm:t>
        <a:bodyPr/>
        <a:lstStyle/>
        <a:p>
          <a:r>
            <a:rPr lang="en-US" i="1" dirty="0"/>
            <a:t>In 2022, Relaunch with 22 events already planned and 10 more in the planning stages</a:t>
          </a:r>
          <a:endParaRPr lang="en-US" dirty="0"/>
        </a:p>
      </dgm:t>
    </dgm:pt>
    <dgm:pt modelId="{E87D1725-CCE9-409B-A59A-F0DBCD63CA4D}" type="parTrans" cxnId="{B8CE105C-8322-42A3-ABE2-3C0C7E7A3AA3}">
      <dgm:prSet/>
      <dgm:spPr/>
      <dgm:t>
        <a:bodyPr/>
        <a:lstStyle/>
        <a:p>
          <a:endParaRPr lang="en-US"/>
        </a:p>
      </dgm:t>
    </dgm:pt>
    <dgm:pt modelId="{58DE7CBA-168A-463A-8E1A-8FE8F159218A}" type="sibTrans" cxnId="{B8CE105C-8322-42A3-ABE2-3C0C7E7A3AA3}">
      <dgm:prSet/>
      <dgm:spPr/>
      <dgm:t>
        <a:bodyPr/>
        <a:lstStyle/>
        <a:p>
          <a:endParaRPr lang="en-US"/>
        </a:p>
      </dgm:t>
    </dgm:pt>
    <dgm:pt modelId="{7BA84A42-B6EE-408D-90E0-6B4FAB6E3415}" type="pres">
      <dgm:prSet presAssocID="{1544B2F2-058B-4314-A0EF-67EC23A52125}" presName="linear" presStyleCnt="0">
        <dgm:presLayoutVars>
          <dgm:animLvl val="lvl"/>
          <dgm:resizeHandles val="exact"/>
        </dgm:presLayoutVars>
      </dgm:prSet>
      <dgm:spPr/>
    </dgm:pt>
    <dgm:pt modelId="{63F2D92A-E2E1-48C1-8393-848EA33C54B0}" type="pres">
      <dgm:prSet presAssocID="{76AD8FDA-8016-401D-B130-AD48A0EF404F}" presName="parentText" presStyleLbl="node1" presStyleIdx="0" presStyleCnt="5">
        <dgm:presLayoutVars>
          <dgm:chMax val="0"/>
          <dgm:bulletEnabled val="1"/>
        </dgm:presLayoutVars>
      </dgm:prSet>
      <dgm:spPr/>
    </dgm:pt>
    <dgm:pt modelId="{652CA134-841E-44D6-AF71-E0E75449CF2F}" type="pres">
      <dgm:prSet presAssocID="{22090EF6-D0EE-4410-8780-D3ECD7F34BB8}" presName="spacer" presStyleCnt="0"/>
      <dgm:spPr/>
    </dgm:pt>
    <dgm:pt modelId="{E236181E-164C-419C-98EB-9DBBF6085BDE}" type="pres">
      <dgm:prSet presAssocID="{F08BAC21-B731-44C6-896D-8AEB667E4E9F}" presName="parentText" presStyleLbl="node1" presStyleIdx="1" presStyleCnt="5">
        <dgm:presLayoutVars>
          <dgm:chMax val="0"/>
          <dgm:bulletEnabled val="1"/>
        </dgm:presLayoutVars>
      </dgm:prSet>
      <dgm:spPr/>
    </dgm:pt>
    <dgm:pt modelId="{140FF394-9CEB-40DD-8BDB-44542395DA1C}" type="pres">
      <dgm:prSet presAssocID="{67821112-29DB-47AE-A0CF-B84C18C49418}" presName="spacer" presStyleCnt="0"/>
      <dgm:spPr/>
    </dgm:pt>
    <dgm:pt modelId="{4DDB3EF9-CFBA-4813-9536-3DB105E71344}" type="pres">
      <dgm:prSet presAssocID="{8981D3AC-5856-4480-9419-E1737CAFF602}" presName="parentText" presStyleLbl="node1" presStyleIdx="2" presStyleCnt="5">
        <dgm:presLayoutVars>
          <dgm:chMax val="0"/>
          <dgm:bulletEnabled val="1"/>
        </dgm:presLayoutVars>
      </dgm:prSet>
      <dgm:spPr/>
    </dgm:pt>
    <dgm:pt modelId="{F88662D0-D827-45F5-AA67-7C3AB89E6873}" type="pres">
      <dgm:prSet presAssocID="{113F4F2E-8219-4154-A3A3-53B482B01E08}" presName="spacer" presStyleCnt="0"/>
      <dgm:spPr/>
    </dgm:pt>
    <dgm:pt modelId="{1879D71B-A1EB-4C16-95EB-F88F81F5DFD7}" type="pres">
      <dgm:prSet presAssocID="{352FFAAD-0440-481E-B1AC-07BD2EC00C74}" presName="parentText" presStyleLbl="node1" presStyleIdx="3" presStyleCnt="5">
        <dgm:presLayoutVars>
          <dgm:chMax val="0"/>
          <dgm:bulletEnabled val="1"/>
        </dgm:presLayoutVars>
      </dgm:prSet>
      <dgm:spPr/>
    </dgm:pt>
    <dgm:pt modelId="{B4F0215A-7151-4408-A030-062A73C0D6E9}" type="pres">
      <dgm:prSet presAssocID="{9CE5D84E-6889-44BF-BDD5-9AD977388251}" presName="spacer" presStyleCnt="0"/>
      <dgm:spPr/>
    </dgm:pt>
    <dgm:pt modelId="{1BD11F96-7F78-48AE-9A2A-5A78ED8EB705}" type="pres">
      <dgm:prSet presAssocID="{112D7AE5-C58A-4C30-A253-10D037FC7986}" presName="parentText" presStyleLbl="node1" presStyleIdx="4" presStyleCnt="5">
        <dgm:presLayoutVars>
          <dgm:chMax val="0"/>
          <dgm:bulletEnabled val="1"/>
        </dgm:presLayoutVars>
      </dgm:prSet>
      <dgm:spPr/>
    </dgm:pt>
  </dgm:ptLst>
  <dgm:cxnLst>
    <dgm:cxn modelId="{84B3610C-2DEA-4C19-A9F3-CBFB4C0792F9}" type="presOf" srcId="{F08BAC21-B731-44C6-896D-8AEB667E4E9F}" destId="{E236181E-164C-419C-98EB-9DBBF6085BDE}" srcOrd="0" destOrd="0" presId="urn:microsoft.com/office/officeart/2005/8/layout/vList2"/>
    <dgm:cxn modelId="{E41E8E11-CF2C-4AC1-836F-C454A6C3EF81}" srcId="{1544B2F2-058B-4314-A0EF-67EC23A52125}" destId="{76AD8FDA-8016-401D-B130-AD48A0EF404F}" srcOrd="0" destOrd="0" parTransId="{AA4C765C-E877-4C11-9B75-7BB9C0DD0D16}" sibTransId="{22090EF6-D0EE-4410-8780-D3ECD7F34BB8}"/>
    <dgm:cxn modelId="{39730324-E6DE-4624-A401-7D19E62E1400}" type="presOf" srcId="{76AD8FDA-8016-401D-B130-AD48A0EF404F}" destId="{63F2D92A-E2E1-48C1-8393-848EA33C54B0}" srcOrd="0" destOrd="0" presId="urn:microsoft.com/office/officeart/2005/8/layout/vList2"/>
    <dgm:cxn modelId="{F7B72D26-D1BA-4106-BFB0-2B1436498FCC}" srcId="{1544B2F2-058B-4314-A0EF-67EC23A52125}" destId="{352FFAAD-0440-481E-B1AC-07BD2EC00C74}" srcOrd="3" destOrd="0" parTransId="{BA47FDF4-8B82-459D-9934-DDF3DC9D4D04}" sibTransId="{9CE5D84E-6889-44BF-BDD5-9AD977388251}"/>
    <dgm:cxn modelId="{B8CE105C-8322-42A3-ABE2-3C0C7E7A3AA3}" srcId="{1544B2F2-058B-4314-A0EF-67EC23A52125}" destId="{112D7AE5-C58A-4C30-A253-10D037FC7986}" srcOrd="4" destOrd="0" parTransId="{E87D1725-CCE9-409B-A59A-F0DBCD63CA4D}" sibTransId="{58DE7CBA-168A-463A-8E1A-8FE8F159218A}"/>
    <dgm:cxn modelId="{A5C54D46-10EA-4EB7-90A4-08405F3846BF}" type="presOf" srcId="{112D7AE5-C58A-4C30-A253-10D037FC7986}" destId="{1BD11F96-7F78-48AE-9A2A-5A78ED8EB705}" srcOrd="0" destOrd="0" presId="urn:microsoft.com/office/officeart/2005/8/layout/vList2"/>
    <dgm:cxn modelId="{7DECD497-536A-491B-8694-7F3DB16D3D73}" type="presOf" srcId="{352FFAAD-0440-481E-B1AC-07BD2EC00C74}" destId="{1879D71B-A1EB-4C16-95EB-F88F81F5DFD7}" srcOrd="0" destOrd="0" presId="urn:microsoft.com/office/officeart/2005/8/layout/vList2"/>
    <dgm:cxn modelId="{4EDA96BD-B18D-489D-B420-C8626BBF6FB3}" type="presOf" srcId="{1544B2F2-058B-4314-A0EF-67EC23A52125}" destId="{7BA84A42-B6EE-408D-90E0-6B4FAB6E3415}" srcOrd="0" destOrd="0" presId="urn:microsoft.com/office/officeart/2005/8/layout/vList2"/>
    <dgm:cxn modelId="{11C2FCC6-1E83-4908-BF90-969B0029832C}" srcId="{1544B2F2-058B-4314-A0EF-67EC23A52125}" destId="{F08BAC21-B731-44C6-896D-8AEB667E4E9F}" srcOrd="1" destOrd="0" parTransId="{E645DA5B-D3F6-40DB-BF7E-EA0F4F9D299C}" sibTransId="{67821112-29DB-47AE-A0CF-B84C18C49418}"/>
    <dgm:cxn modelId="{EEB7CADE-B132-46F0-AB4A-D02460B08F2A}" type="presOf" srcId="{8981D3AC-5856-4480-9419-E1737CAFF602}" destId="{4DDB3EF9-CFBA-4813-9536-3DB105E71344}" srcOrd="0" destOrd="0" presId="urn:microsoft.com/office/officeart/2005/8/layout/vList2"/>
    <dgm:cxn modelId="{24339CED-9760-48DC-9AC5-FBFF01301E8B}" srcId="{1544B2F2-058B-4314-A0EF-67EC23A52125}" destId="{8981D3AC-5856-4480-9419-E1737CAFF602}" srcOrd="2" destOrd="0" parTransId="{B651CDD3-B3B8-4CA8-AC62-63EFC3643A87}" sibTransId="{113F4F2E-8219-4154-A3A3-53B482B01E08}"/>
    <dgm:cxn modelId="{83373F70-0FA9-4D8E-A003-C355FAF5E893}" type="presParOf" srcId="{7BA84A42-B6EE-408D-90E0-6B4FAB6E3415}" destId="{63F2D92A-E2E1-48C1-8393-848EA33C54B0}" srcOrd="0" destOrd="0" presId="urn:microsoft.com/office/officeart/2005/8/layout/vList2"/>
    <dgm:cxn modelId="{47C70F65-C18B-4AD3-9CA2-91025C56F7AE}" type="presParOf" srcId="{7BA84A42-B6EE-408D-90E0-6B4FAB6E3415}" destId="{652CA134-841E-44D6-AF71-E0E75449CF2F}" srcOrd="1" destOrd="0" presId="urn:microsoft.com/office/officeart/2005/8/layout/vList2"/>
    <dgm:cxn modelId="{10706EFA-5909-4473-AE39-3D93F2A75736}" type="presParOf" srcId="{7BA84A42-B6EE-408D-90E0-6B4FAB6E3415}" destId="{E236181E-164C-419C-98EB-9DBBF6085BDE}" srcOrd="2" destOrd="0" presId="urn:microsoft.com/office/officeart/2005/8/layout/vList2"/>
    <dgm:cxn modelId="{51F68D65-A74A-4127-A35A-05614053BF34}" type="presParOf" srcId="{7BA84A42-B6EE-408D-90E0-6B4FAB6E3415}" destId="{140FF394-9CEB-40DD-8BDB-44542395DA1C}" srcOrd="3" destOrd="0" presId="urn:microsoft.com/office/officeart/2005/8/layout/vList2"/>
    <dgm:cxn modelId="{D687019E-93FD-40C9-95CE-6136E00F84A6}" type="presParOf" srcId="{7BA84A42-B6EE-408D-90E0-6B4FAB6E3415}" destId="{4DDB3EF9-CFBA-4813-9536-3DB105E71344}" srcOrd="4" destOrd="0" presId="urn:microsoft.com/office/officeart/2005/8/layout/vList2"/>
    <dgm:cxn modelId="{9CF62A36-503A-47CD-BBBD-FCD8C0D13051}" type="presParOf" srcId="{7BA84A42-B6EE-408D-90E0-6B4FAB6E3415}" destId="{F88662D0-D827-45F5-AA67-7C3AB89E6873}" srcOrd="5" destOrd="0" presId="urn:microsoft.com/office/officeart/2005/8/layout/vList2"/>
    <dgm:cxn modelId="{EC0167F7-DAEE-49E6-892C-A14A6473B381}" type="presParOf" srcId="{7BA84A42-B6EE-408D-90E0-6B4FAB6E3415}" destId="{1879D71B-A1EB-4C16-95EB-F88F81F5DFD7}" srcOrd="6" destOrd="0" presId="urn:microsoft.com/office/officeart/2005/8/layout/vList2"/>
    <dgm:cxn modelId="{2FDDD1AF-B29D-44B9-84B4-69C6C006D184}" type="presParOf" srcId="{7BA84A42-B6EE-408D-90E0-6B4FAB6E3415}" destId="{B4F0215A-7151-4408-A030-062A73C0D6E9}" srcOrd="7" destOrd="0" presId="urn:microsoft.com/office/officeart/2005/8/layout/vList2"/>
    <dgm:cxn modelId="{DD62D701-FFD5-48F3-8C2B-3D0C91125958}" type="presParOf" srcId="{7BA84A42-B6EE-408D-90E0-6B4FAB6E3415}" destId="{1BD11F96-7F78-48AE-9A2A-5A78ED8EB70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878A69-904B-4897-AF08-CEE0601CA52D}"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D6A65D8-EF55-42BF-9249-E7C120C4EF87}">
      <dgm:prSet/>
      <dgm:spPr/>
      <dgm:t>
        <a:bodyPr/>
        <a:lstStyle/>
        <a:p>
          <a:r>
            <a:rPr lang="en-US" b="1"/>
            <a:t>ABOUT</a:t>
          </a:r>
          <a:r>
            <a:rPr lang="en-US"/>
            <a:t>:  KL Video, Facilitator Bios, Youth Protection, NASSP</a:t>
          </a:r>
        </a:p>
      </dgm:t>
    </dgm:pt>
    <dgm:pt modelId="{4D9D4E64-9A01-4242-837C-C65EDC62EAF9}" type="parTrans" cxnId="{49C1741B-B0AB-415A-ADB4-88CED97E88C7}">
      <dgm:prSet/>
      <dgm:spPr/>
      <dgm:t>
        <a:bodyPr/>
        <a:lstStyle/>
        <a:p>
          <a:endParaRPr lang="en-US"/>
        </a:p>
      </dgm:t>
    </dgm:pt>
    <dgm:pt modelId="{741F8EC1-9607-47C4-883D-668D9DBCD2AB}" type="sibTrans" cxnId="{49C1741B-B0AB-415A-ADB4-88CED97E88C7}">
      <dgm:prSet/>
      <dgm:spPr/>
      <dgm:t>
        <a:bodyPr/>
        <a:lstStyle/>
        <a:p>
          <a:endParaRPr lang="en-US"/>
        </a:p>
      </dgm:t>
    </dgm:pt>
    <dgm:pt modelId="{28415918-8A2F-4E9A-9476-57A2A0488677}">
      <dgm:prSet/>
      <dgm:spPr/>
      <dgm:t>
        <a:bodyPr/>
        <a:lstStyle/>
        <a:p>
          <a:r>
            <a:rPr lang="en-US" b="1"/>
            <a:t>FIND EVENTS</a:t>
          </a:r>
          <a:r>
            <a:rPr lang="en-US"/>
            <a:t>: Virtual Key Leader, In-Person Event Details</a:t>
          </a:r>
        </a:p>
      </dgm:t>
    </dgm:pt>
    <dgm:pt modelId="{8709C135-6B72-4F5B-90C5-DD8FBE774B8F}" type="parTrans" cxnId="{9CFF5C56-671A-4126-B5CF-B9B79B453FC0}">
      <dgm:prSet/>
      <dgm:spPr/>
      <dgm:t>
        <a:bodyPr/>
        <a:lstStyle/>
        <a:p>
          <a:endParaRPr lang="en-US"/>
        </a:p>
      </dgm:t>
    </dgm:pt>
    <dgm:pt modelId="{85C70840-DA9B-46A3-86D1-83985257C0D6}" type="sibTrans" cxnId="{9CFF5C56-671A-4126-B5CF-B9B79B453FC0}">
      <dgm:prSet/>
      <dgm:spPr/>
      <dgm:t>
        <a:bodyPr/>
        <a:lstStyle/>
        <a:p>
          <a:endParaRPr lang="en-US"/>
        </a:p>
      </dgm:t>
    </dgm:pt>
    <dgm:pt modelId="{6237725C-611D-44C5-9D7A-3307EE2BC4FA}">
      <dgm:prSet/>
      <dgm:spPr/>
      <dgm:t>
        <a:bodyPr/>
        <a:lstStyle/>
        <a:p>
          <a:r>
            <a:rPr lang="en-US" b="1"/>
            <a:t>RESOURCES</a:t>
          </a:r>
          <a:r>
            <a:rPr lang="en-US"/>
            <a:t>:  Event Logistics, Marketing &amp; PR, Guides</a:t>
          </a:r>
        </a:p>
      </dgm:t>
    </dgm:pt>
    <dgm:pt modelId="{59E644AE-840F-404A-A384-DE8309D6A102}" type="parTrans" cxnId="{EAC05CC9-7DE1-4952-8D62-0DE5BB12D25C}">
      <dgm:prSet/>
      <dgm:spPr/>
      <dgm:t>
        <a:bodyPr/>
        <a:lstStyle/>
        <a:p>
          <a:endParaRPr lang="en-US"/>
        </a:p>
      </dgm:t>
    </dgm:pt>
    <dgm:pt modelId="{D69475F2-2381-41C6-BAF1-F977B198C6E7}" type="sibTrans" cxnId="{EAC05CC9-7DE1-4952-8D62-0DE5BB12D25C}">
      <dgm:prSet/>
      <dgm:spPr/>
      <dgm:t>
        <a:bodyPr/>
        <a:lstStyle/>
        <a:p>
          <a:endParaRPr lang="en-US"/>
        </a:p>
      </dgm:t>
    </dgm:pt>
    <dgm:pt modelId="{B8D1233F-AE40-4946-8786-1044480C4516}" type="pres">
      <dgm:prSet presAssocID="{E2878A69-904B-4897-AF08-CEE0601CA52D}" presName="hierChild1" presStyleCnt="0">
        <dgm:presLayoutVars>
          <dgm:chPref val="1"/>
          <dgm:dir/>
          <dgm:animOne val="branch"/>
          <dgm:animLvl val="lvl"/>
          <dgm:resizeHandles/>
        </dgm:presLayoutVars>
      </dgm:prSet>
      <dgm:spPr/>
    </dgm:pt>
    <dgm:pt modelId="{5F886552-09EC-41AD-8BCF-1F4F69352517}" type="pres">
      <dgm:prSet presAssocID="{0D6A65D8-EF55-42BF-9249-E7C120C4EF87}" presName="hierRoot1" presStyleCnt="0"/>
      <dgm:spPr/>
    </dgm:pt>
    <dgm:pt modelId="{2FCE7540-B66A-45E0-A11B-EF6AE7F961E2}" type="pres">
      <dgm:prSet presAssocID="{0D6A65D8-EF55-42BF-9249-E7C120C4EF87}" presName="composite" presStyleCnt="0"/>
      <dgm:spPr/>
    </dgm:pt>
    <dgm:pt modelId="{EB10439B-5721-4388-9D2B-4D1DE6AE4049}" type="pres">
      <dgm:prSet presAssocID="{0D6A65D8-EF55-42BF-9249-E7C120C4EF87}" presName="background" presStyleLbl="node0" presStyleIdx="0" presStyleCnt="3"/>
      <dgm:spPr/>
    </dgm:pt>
    <dgm:pt modelId="{8A445B9D-8B12-4565-8EC2-A06F81C71320}" type="pres">
      <dgm:prSet presAssocID="{0D6A65D8-EF55-42BF-9249-E7C120C4EF87}" presName="text" presStyleLbl="fgAcc0" presStyleIdx="0" presStyleCnt="3">
        <dgm:presLayoutVars>
          <dgm:chPref val="3"/>
        </dgm:presLayoutVars>
      </dgm:prSet>
      <dgm:spPr/>
    </dgm:pt>
    <dgm:pt modelId="{746CC96A-D249-47C6-8062-A805FDB9046A}" type="pres">
      <dgm:prSet presAssocID="{0D6A65D8-EF55-42BF-9249-E7C120C4EF87}" presName="hierChild2" presStyleCnt="0"/>
      <dgm:spPr/>
    </dgm:pt>
    <dgm:pt modelId="{B32BF7E8-359A-40AF-8A4F-FD47D64C4AE8}" type="pres">
      <dgm:prSet presAssocID="{28415918-8A2F-4E9A-9476-57A2A0488677}" presName="hierRoot1" presStyleCnt="0"/>
      <dgm:spPr/>
    </dgm:pt>
    <dgm:pt modelId="{081635F6-AE13-4AC7-979C-62657CEAC48A}" type="pres">
      <dgm:prSet presAssocID="{28415918-8A2F-4E9A-9476-57A2A0488677}" presName="composite" presStyleCnt="0"/>
      <dgm:spPr/>
    </dgm:pt>
    <dgm:pt modelId="{B885CCB1-6C39-46E4-9C50-081F42CA25DE}" type="pres">
      <dgm:prSet presAssocID="{28415918-8A2F-4E9A-9476-57A2A0488677}" presName="background" presStyleLbl="node0" presStyleIdx="1" presStyleCnt="3"/>
      <dgm:spPr/>
    </dgm:pt>
    <dgm:pt modelId="{67D9132D-6DEC-4017-9911-B7E7F67CC376}" type="pres">
      <dgm:prSet presAssocID="{28415918-8A2F-4E9A-9476-57A2A0488677}" presName="text" presStyleLbl="fgAcc0" presStyleIdx="1" presStyleCnt="3">
        <dgm:presLayoutVars>
          <dgm:chPref val="3"/>
        </dgm:presLayoutVars>
      </dgm:prSet>
      <dgm:spPr/>
    </dgm:pt>
    <dgm:pt modelId="{3B1E81B5-0379-4511-BC98-1EA6F5F01A0A}" type="pres">
      <dgm:prSet presAssocID="{28415918-8A2F-4E9A-9476-57A2A0488677}" presName="hierChild2" presStyleCnt="0"/>
      <dgm:spPr/>
    </dgm:pt>
    <dgm:pt modelId="{148A1A7E-AF60-441D-900A-EA525AE5E03A}" type="pres">
      <dgm:prSet presAssocID="{6237725C-611D-44C5-9D7A-3307EE2BC4FA}" presName="hierRoot1" presStyleCnt="0"/>
      <dgm:spPr/>
    </dgm:pt>
    <dgm:pt modelId="{7A337084-85FE-4F0C-A3C7-F60AE12418AD}" type="pres">
      <dgm:prSet presAssocID="{6237725C-611D-44C5-9D7A-3307EE2BC4FA}" presName="composite" presStyleCnt="0"/>
      <dgm:spPr/>
    </dgm:pt>
    <dgm:pt modelId="{05FEAB9B-71D8-4D1B-8163-130546116FB0}" type="pres">
      <dgm:prSet presAssocID="{6237725C-611D-44C5-9D7A-3307EE2BC4FA}" presName="background" presStyleLbl="node0" presStyleIdx="2" presStyleCnt="3"/>
      <dgm:spPr/>
    </dgm:pt>
    <dgm:pt modelId="{F88A04D8-E228-4211-91F8-7F76AE7B51E8}" type="pres">
      <dgm:prSet presAssocID="{6237725C-611D-44C5-9D7A-3307EE2BC4FA}" presName="text" presStyleLbl="fgAcc0" presStyleIdx="2" presStyleCnt="3">
        <dgm:presLayoutVars>
          <dgm:chPref val="3"/>
        </dgm:presLayoutVars>
      </dgm:prSet>
      <dgm:spPr/>
    </dgm:pt>
    <dgm:pt modelId="{DD0A9FD1-8640-4866-B8E1-A78EDE187A65}" type="pres">
      <dgm:prSet presAssocID="{6237725C-611D-44C5-9D7A-3307EE2BC4FA}" presName="hierChild2" presStyleCnt="0"/>
      <dgm:spPr/>
    </dgm:pt>
  </dgm:ptLst>
  <dgm:cxnLst>
    <dgm:cxn modelId="{13F5E303-6605-42D3-9F31-8B830EB445B8}" type="presOf" srcId="{28415918-8A2F-4E9A-9476-57A2A0488677}" destId="{67D9132D-6DEC-4017-9911-B7E7F67CC376}" srcOrd="0" destOrd="0" presId="urn:microsoft.com/office/officeart/2005/8/layout/hierarchy1"/>
    <dgm:cxn modelId="{49C1741B-B0AB-415A-ADB4-88CED97E88C7}" srcId="{E2878A69-904B-4897-AF08-CEE0601CA52D}" destId="{0D6A65D8-EF55-42BF-9249-E7C120C4EF87}" srcOrd="0" destOrd="0" parTransId="{4D9D4E64-9A01-4242-837C-C65EDC62EAF9}" sibTransId="{741F8EC1-9607-47C4-883D-668D9DBCD2AB}"/>
    <dgm:cxn modelId="{45E9C565-C8CD-483F-BDB8-C200B70D152D}" type="presOf" srcId="{6237725C-611D-44C5-9D7A-3307EE2BC4FA}" destId="{F88A04D8-E228-4211-91F8-7F76AE7B51E8}" srcOrd="0" destOrd="0" presId="urn:microsoft.com/office/officeart/2005/8/layout/hierarchy1"/>
    <dgm:cxn modelId="{9B61166F-1EC2-43AB-BDB1-956E89623AC7}" type="presOf" srcId="{E2878A69-904B-4897-AF08-CEE0601CA52D}" destId="{B8D1233F-AE40-4946-8786-1044480C4516}" srcOrd="0" destOrd="0" presId="urn:microsoft.com/office/officeart/2005/8/layout/hierarchy1"/>
    <dgm:cxn modelId="{9CFF5C56-671A-4126-B5CF-B9B79B453FC0}" srcId="{E2878A69-904B-4897-AF08-CEE0601CA52D}" destId="{28415918-8A2F-4E9A-9476-57A2A0488677}" srcOrd="1" destOrd="0" parTransId="{8709C135-6B72-4F5B-90C5-DD8FBE774B8F}" sibTransId="{85C70840-DA9B-46A3-86D1-83985257C0D6}"/>
    <dgm:cxn modelId="{EAC05CC9-7DE1-4952-8D62-0DE5BB12D25C}" srcId="{E2878A69-904B-4897-AF08-CEE0601CA52D}" destId="{6237725C-611D-44C5-9D7A-3307EE2BC4FA}" srcOrd="2" destOrd="0" parTransId="{59E644AE-840F-404A-A384-DE8309D6A102}" sibTransId="{D69475F2-2381-41C6-BAF1-F977B198C6E7}"/>
    <dgm:cxn modelId="{453E95ED-2BAD-4ACD-91A7-67E5E1C55F41}" type="presOf" srcId="{0D6A65D8-EF55-42BF-9249-E7C120C4EF87}" destId="{8A445B9D-8B12-4565-8EC2-A06F81C71320}" srcOrd="0" destOrd="0" presId="urn:microsoft.com/office/officeart/2005/8/layout/hierarchy1"/>
    <dgm:cxn modelId="{F1B8E733-8AEF-4814-B22C-CA4115870EE1}" type="presParOf" srcId="{B8D1233F-AE40-4946-8786-1044480C4516}" destId="{5F886552-09EC-41AD-8BCF-1F4F69352517}" srcOrd="0" destOrd="0" presId="urn:microsoft.com/office/officeart/2005/8/layout/hierarchy1"/>
    <dgm:cxn modelId="{289293B3-F8D0-43E3-ADFB-2CD6A247A81F}" type="presParOf" srcId="{5F886552-09EC-41AD-8BCF-1F4F69352517}" destId="{2FCE7540-B66A-45E0-A11B-EF6AE7F961E2}" srcOrd="0" destOrd="0" presId="urn:microsoft.com/office/officeart/2005/8/layout/hierarchy1"/>
    <dgm:cxn modelId="{0A2A0672-FAC6-4F4B-A042-0C3D56ADA15F}" type="presParOf" srcId="{2FCE7540-B66A-45E0-A11B-EF6AE7F961E2}" destId="{EB10439B-5721-4388-9D2B-4D1DE6AE4049}" srcOrd="0" destOrd="0" presId="urn:microsoft.com/office/officeart/2005/8/layout/hierarchy1"/>
    <dgm:cxn modelId="{F20C8476-E7B5-410B-8354-0669365E6BD2}" type="presParOf" srcId="{2FCE7540-B66A-45E0-A11B-EF6AE7F961E2}" destId="{8A445B9D-8B12-4565-8EC2-A06F81C71320}" srcOrd="1" destOrd="0" presId="urn:microsoft.com/office/officeart/2005/8/layout/hierarchy1"/>
    <dgm:cxn modelId="{A3FFF11E-BC7C-40FA-A0DB-60D2D92F770B}" type="presParOf" srcId="{5F886552-09EC-41AD-8BCF-1F4F69352517}" destId="{746CC96A-D249-47C6-8062-A805FDB9046A}" srcOrd="1" destOrd="0" presId="urn:microsoft.com/office/officeart/2005/8/layout/hierarchy1"/>
    <dgm:cxn modelId="{9ABF2CB4-7CC8-4839-83D5-E54AA1AB8AC4}" type="presParOf" srcId="{B8D1233F-AE40-4946-8786-1044480C4516}" destId="{B32BF7E8-359A-40AF-8A4F-FD47D64C4AE8}" srcOrd="1" destOrd="0" presId="urn:microsoft.com/office/officeart/2005/8/layout/hierarchy1"/>
    <dgm:cxn modelId="{77CA54FE-3B1F-47FF-B2FB-22144311ADCD}" type="presParOf" srcId="{B32BF7E8-359A-40AF-8A4F-FD47D64C4AE8}" destId="{081635F6-AE13-4AC7-979C-62657CEAC48A}" srcOrd="0" destOrd="0" presId="urn:microsoft.com/office/officeart/2005/8/layout/hierarchy1"/>
    <dgm:cxn modelId="{2F228F7F-7406-4113-8834-3B77E384B13A}" type="presParOf" srcId="{081635F6-AE13-4AC7-979C-62657CEAC48A}" destId="{B885CCB1-6C39-46E4-9C50-081F42CA25DE}" srcOrd="0" destOrd="0" presId="urn:microsoft.com/office/officeart/2005/8/layout/hierarchy1"/>
    <dgm:cxn modelId="{BC68D8A1-D157-4DB7-9671-63EC5902F535}" type="presParOf" srcId="{081635F6-AE13-4AC7-979C-62657CEAC48A}" destId="{67D9132D-6DEC-4017-9911-B7E7F67CC376}" srcOrd="1" destOrd="0" presId="urn:microsoft.com/office/officeart/2005/8/layout/hierarchy1"/>
    <dgm:cxn modelId="{2592F0D2-5237-4634-BC76-12177D607261}" type="presParOf" srcId="{B32BF7E8-359A-40AF-8A4F-FD47D64C4AE8}" destId="{3B1E81B5-0379-4511-BC98-1EA6F5F01A0A}" srcOrd="1" destOrd="0" presId="urn:microsoft.com/office/officeart/2005/8/layout/hierarchy1"/>
    <dgm:cxn modelId="{348BCE5C-B1A4-47C7-AAB3-F22CBE3F08AF}" type="presParOf" srcId="{B8D1233F-AE40-4946-8786-1044480C4516}" destId="{148A1A7E-AF60-441D-900A-EA525AE5E03A}" srcOrd="2" destOrd="0" presId="urn:microsoft.com/office/officeart/2005/8/layout/hierarchy1"/>
    <dgm:cxn modelId="{1572CA27-4208-4EF7-B8BB-5C19BD56DA8A}" type="presParOf" srcId="{148A1A7E-AF60-441D-900A-EA525AE5E03A}" destId="{7A337084-85FE-4F0C-A3C7-F60AE12418AD}" srcOrd="0" destOrd="0" presId="urn:microsoft.com/office/officeart/2005/8/layout/hierarchy1"/>
    <dgm:cxn modelId="{77FC4760-8CE0-4BDD-80EC-159A1DA21C46}" type="presParOf" srcId="{7A337084-85FE-4F0C-A3C7-F60AE12418AD}" destId="{05FEAB9B-71D8-4D1B-8163-130546116FB0}" srcOrd="0" destOrd="0" presId="urn:microsoft.com/office/officeart/2005/8/layout/hierarchy1"/>
    <dgm:cxn modelId="{DA05F122-313D-4465-BFAE-86011E07D04E}" type="presParOf" srcId="{7A337084-85FE-4F0C-A3C7-F60AE12418AD}" destId="{F88A04D8-E228-4211-91F8-7F76AE7B51E8}" srcOrd="1" destOrd="0" presId="urn:microsoft.com/office/officeart/2005/8/layout/hierarchy1"/>
    <dgm:cxn modelId="{E7F56F15-A5AC-4D4A-9B1F-DD405BEEFE49}" type="presParOf" srcId="{148A1A7E-AF60-441D-900A-EA525AE5E03A}" destId="{DD0A9FD1-8640-4866-B8E1-A78EDE187A6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75FF65-4DE6-4D5B-BAFE-340B3DFE612C}"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en-US"/>
        </a:p>
      </dgm:t>
    </dgm:pt>
    <dgm:pt modelId="{72C85D1D-29AD-4F40-A689-CB3B77676D92}">
      <dgm:prSet/>
      <dgm:spPr/>
      <dgm:t>
        <a:bodyPr/>
        <a:lstStyle/>
        <a:p>
          <a:r>
            <a:rPr lang="en-US" b="1"/>
            <a:t>New Guidelines for Event Planning—</a:t>
          </a:r>
          <a:r>
            <a:rPr lang="en-US"/>
            <a:t>Things could change almost daily and throughout the continent</a:t>
          </a:r>
        </a:p>
      </dgm:t>
    </dgm:pt>
    <dgm:pt modelId="{72825B6A-900F-4EC2-B4B0-BE2CB4D478A2}" type="parTrans" cxnId="{049876C1-8C58-464A-87CA-3F4EFEC5B96A}">
      <dgm:prSet/>
      <dgm:spPr/>
      <dgm:t>
        <a:bodyPr/>
        <a:lstStyle/>
        <a:p>
          <a:endParaRPr lang="en-US"/>
        </a:p>
      </dgm:t>
    </dgm:pt>
    <dgm:pt modelId="{E21379A0-090B-484D-9099-238E56EB6811}" type="sibTrans" cxnId="{049876C1-8C58-464A-87CA-3F4EFEC5B96A}">
      <dgm:prSet/>
      <dgm:spPr/>
      <dgm:t>
        <a:bodyPr/>
        <a:lstStyle/>
        <a:p>
          <a:endParaRPr lang="en-US"/>
        </a:p>
      </dgm:t>
    </dgm:pt>
    <dgm:pt modelId="{FF48F948-0F4A-48DC-AF92-7E8F5FEA1B32}">
      <dgm:prSet/>
      <dgm:spPr/>
      <dgm:t>
        <a:bodyPr/>
        <a:lstStyle/>
        <a:p>
          <a:r>
            <a:rPr lang="en-US" b="1"/>
            <a:t>Covid Symptom List</a:t>
          </a:r>
          <a:endParaRPr lang="en-US"/>
        </a:p>
      </dgm:t>
    </dgm:pt>
    <dgm:pt modelId="{BE08C13B-438C-4C3D-A5EC-6A4B93E02C0E}" type="parTrans" cxnId="{C5E44295-ACE3-43EF-BD5F-9BE2CC44DE2A}">
      <dgm:prSet/>
      <dgm:spPr/>
      <dgm:t>
        <a:bodyPr/>
        <a:lstStyle/>
        <a:p>
          <a:endParaRPr lang="en-US"/>
        </a:p>
      </dgm:t>
    </dgm:pt>
    <dgm:pt modelId="{1ABF0F8F-75AC-4E82-86D7-C1137D5212A8}" type="sibTrans" cxnId="{C5E44295-ACE3-43EF-BD5F-9BE2CC44DE2A}">
      <dgm:prSet/>
      <dgm:spPr/>
      <dgm:t>
        <a:bodyPr/>
        <a:lstStyle/>
        <a:p>
          <a:endParaRPr lang="en-US"/>
        </a:p>
      </dgm:t>
    </dgm:pt>
    <dgm:pt modelId="{9B20A8CD-8612-4A59-8555-D15789119E92}">
      <dgm:prSet/>
      <dgm:spPr/>
      <dgm:t>
        <a:bodyPr/>
        <a:lstStyle/>
        <a:p>
          <a:r>
            <a:rPr lang="en-US" b="1"/>
            <a:t>Covid Insurance Waiver</a:t>
          </a:r>
          <a:endParaRPr lang="en-US"/>
        </a:p>
      </dgm:t>
    </dgm:pt>
    <dgm:pt modelId="{E97D2285-891A-4AF9-A3E6-4C9D13C15352}" type="parTrans" cxnId="{0CB76CBF-9041-4C1C-878A-FFE61E964183}">
      <dgm:prSet/>
      <dgm:spPr/>
      <dgm:t>
        <a:bodyPr/>
        <a:lstStyle/>
        <a:p>
          <a:endParaRPr lang="en-US"/>
        </a:p>
      </dgm:t>
    </dgm:pt>
    <dgm:pt modelId="{0858F987-0915-47C9-A1CC-7FE809A7323A}" type="sibTrans" cxnId="{0CB76CBF-9041-4C1C-878A-FFE61E964183}">
      <dgm:prSet/>
      <dgm:spPr/>
      <dgm:t>
        <a:bodyPr/>
        <a:lstStyle/>
        <a:p>
          <a:endParaRPr lang="en-US"/>
        </a:p>
      </dgm:t>
    </dgm:pt>
    <dgm:pt modelId="{8EB099DF-F48E-43E8-9EAB-B3D221DA292E}">
      <dgm:prSet/>
      <dgm:spPr/>
      <dgm:t>
        <a:bodyPr/>
        <a:lstStyle/>
        <a:p>
          <a:r>
            <a:rPr lang="en-US" b="1"/>
            <a:t>All these items are in the Resource Section of the Website</a:t>
          </a:r>
          <a:endParaRPr lang="en-US"/>
        </a:p>
      </dgm:t>
    </dgm:pt>
    <dgm:pt modelId="{63A5259B-4196-4165-B06B-E7F89A93BA4F}" type="parTrans" cxnId="{635FDC63-74DB-4D12-90BC-80A280BBE7B2}">
      <dgm:prSet/>
      <dgm:spPr/>
      <dgm:t>
        <a:bodyPr/>
        <a:lstStyle/>
        <a:p>
          <a:endParaRPr lang="en-US"/>
        </a:p>
      </dgm:t>
    </dgm:pt>
    <dgm:pt modelId="{3BD91E86-67DA-4DAD-BA75-F13154166D41}" type="sibTrans" cxnId="{635FDC63-74DB-4D12-90BC-80A280BBE7B2}">
      <dgm:prSet/>
      <dgm:spPr/>
      <dgm:t>
        <a:bodyPr/>
        <a:lstStyle/>
        <a:p>
          <a:endParaRPr lang="en-US"/>
        </a:p>
      </dgm:t>
    </dgm:pt>
    <dgm:pt modelId="{901C8611-4966-411F-BF95-9D19F7A4B509}" type="pres">
      <dgm:prSet presAssocID="{2975FF65-4DE6-4D5B-BAFE-340B3DFE612C}" presName="matrix" presStyleCnt="0">
        <dgm:presLayoutVars>
          <dgm:chMax val="1"/>
          <dgm:dir/>
          <dgm:resizeHandles val="exact"/>
        </dgm:presLayoutVars>
      </dgm:prSet>
      <dgm:spPr/>
    </dgm:pt>
    <dgm:pt modelId="{ECED03B6-0114-4A43-A707-421A37432B9B}" type="pres">
      <dgm:prSet presAssocID="{2975FF65-4DE6-4D5B-BAFE-340B3DFE612C}" presName="diamond" presStyleLbl="bgShp" presStyleIdx="0" presStyleCnt="1"/>
      <dgm:spPr/>
    </dgm:pt>
    <dgm:pt modelId="{306D838B-43A7-42B9-A8B4-0FBC4E80BE29}" type="pres">
      <dgm:prSet presAssocID="{2975FF65-4DE6-4D5B-BAFE-340B3DFE612C}" presName="quad1" presStyleLbl="node1" presStyleIdx="0" presStyleCnt="4">
        <dgm:presLayoutVars>
          <dgm:chMax val="0"/>
          <dgm:chPref val="0"/>
          <dgm:bulletEnabled val="1"/>
        </dgm:presLayoutVars>
      </dgm:prSet>
      <dgm:spPr/>
    </dgm:pt>
    <dgm:pt modelId="{537F9B4A-8254-48F2-AFE5-1C9A212EEF60}" type="pres">
      <dgm:prSet presAssocID="{2975FF65-4DE6-4D5B-BAFE-340B3DFE612C}" presName="quad2" presStyleLbl="node1" presStyleIdx="1" presStyleCnt="4">
        <dgm:presLayoutVars>
          <dgm:chMax val="0"/>
          <dgm:chPref val="0"/>
          <dgm:bulletEnabled val="1"/>
        </dgm:presLayoutVars>
      </dgm:prSet>
      <dgm:spPr/>
    </dgm:pt>
    <dgm:pt modelId="{4114A0E6-CA0C-4675-8076-86F40A7075ED}" type="pres">
      <dgm:prSet presAssocID="{2975FF65-4DE6-4D5B-BAFE-340B3DFE612C}" presName="quad3" presStyleLbl="node1" presStyleIdx="2" presStyleCnt="4">
        <dgm:presLayoutVars>
          <dgm:chMax val="0"/>
          <dgm:chPref val="0"/>
          <dgm:bulletEnabled val="1"/>
        </dgm:presLayoutVars>
      </dgm:prSet>
      <dgm:spPr/>
    </dgm:pt>
    <dgm:pt modelId="{6ECDCCED-7F4C-4BC6-AEFC-9EB038B24F30}" type="pres">
      <dgm:prSet presAssocID="{2975FF65-4DE6-4D5B-BAFE-340B3DFE612C}" presName="quad4" presStyleLbl="node1" presStyleIdx="3" presStyleCnt="4">
        <dgm:presLayoutVars>
          <dgm:chMax val="0"/>
          <dgm:chPref val="0"/>
          <dgm:bulletEnabled val="1"/>
        </dgm:presLayoutVars>
      </dgm:prSet>
      <dgm:spPr/>
    </dgm:pt>
  </dgm:ptLst>
  <dgm:cxnLst>
    <dgm:cxn modelId="{72DBC229-F0DC-4556-A967-073281A968CA}" type="presOf" srcId="{72C85D1D-29AD-4F40-A689-CB3B77676D92}" destId="{306D838B-43A7-42B9-A8B4-0FBC4E80BE29}" srcOrd="0" destOrd="0" presId="urn:microsoft.com/office/officeart/2005/8/layout/matrix3"/>
    <dgm:cxn modelId="{635FDC63-74DB-4D12-90BC-80A280BBE7B2}" srcId="{2975FF65-4DE6-4D5B-BAFE-340B3DFE612C}" destId="{8EB099DF-F48E-43E8-9EAB-B3D221DA292E}" srcOrd="3" destOrd="0" parTransId="{63A5259B-4196-4165-B06B-E7F89A93BA4F}" sibTransId="{3BD91E86-67DA-4DAD-BA75-F13154166D41}"/>
    <dgm:cxn modelId="{73433459-CD65-47B9-94C6-3DFDE4F2DA55}" type="presOf" srcId="{2975FF65-4DE6-4D5B-BAFE-340B3DFE612C}" destId="{901C8611-4966-411F-BF95-9D19F7A4B509}" srcOrd="0" destOrd="0" presId="urn:microsoft.com/office/officeart/2005/8/layout/matrix3"/>
    <dgm:cxn modelId="{FA2BC48A-81CF-410D-898C-9B440EFA214B}" type="presOf" srcId="{8EB099DF-F48E-43E8-9EAB-B3D221DA292E}" destId="{6ECDCCED-7F4C-4BC6-AEFC-9EB038B24F30}" srcOrd="0" destOrd="0" presId="urn:microsoft.com/office/officeart/2005/8/layout/matrix3"/>
    <dgm:cxn modelId="{C5E44295-ACE3-43EF-BD5F-9BE2CC44DE2A}" srcId="{2975FF65-4DE6-4D5B-BAFE-340B3DFE612C}" destId="{FF48F948-0F4A-48DC-AF92-7E8F5FEA1B32}" srcOrd="1" destOrd="0" parTransId="{BE08C13B-438C-4C3D-A5EC-6A4B93E02C0E}" sibTransId="{1ABF0F8F-75AC-4E82-86D7-C1137D5212A8}"/>
    <dgm:cxn modelId="{A77AB1A7-23DD-4BC3-BE96-795AAA260F7B}" type="presOf" srcId="{9B20A8CD-8612-4A59-8555-D15789119E92}" destId="{4114A0E6-CA0C-4675-8076-86F40A7075ED}" srcOrd="0" destOrd="0" presId="urn:microsoft.com/office/officeart/2005/8/layout/matrix3"/>
    <dgm:cxn modelId="{3D038DBD-4EC3-4A00-A6FE-FD01FDD01731}" type="presOf" srcId="{FF48F948-0F4A-48DC-AF92-7E8F5FEA1B32}" destId="{537F9B4A-8254-48F2-AFE5-1C9A212EEF60}" srcOrd="0" destOrd="0" presId="urn:microsoft.com/office/officeart/2005/8/layout/matrix3"/>
    <dgm:cxn modelId="{0CB76CBF-9041-4C1C-878A-FFE61E964183}" srcId="{2975FF65-4DE6-4D5B-BAFE-340B3DFE612C}" destId="{9B20A8CD-8612-4A59-8555-D15789119E92}" srcOrd="2" destOrd="0" parTransId="{E97D2285-891A-4AF9-A3E6-4C9D13C15352}" sibTransId="{0858F987-0915-47C9-A1CC-7FE809A7323A}"/>
    <dgm:cxn modelId="{049876C1-8C58-464A-87CA-3F4EFEC5B96A}" srcId="{2975FF65-4DE6-4D5B-BAFE-340B3DFE612C}" destId="{72C85D1D-29AD-4F40-A689-CB3B77676D92}" srcOrd="0" destOrd="0" parTransId="{72825B6A-900F-4EC2-B4B0-BE2CB4D478A2}" sibTransId="{E21379A0-090B-484D-9099-238E56EB6811}"/>
    <dgm:cxn modelId="{9B7DDDD2-F799-402A-A037-0A0D7F702102}" type="presParOf" srcId="{901C8611-4966-411F-BF95-9D19F7A4B509}" destId="{ECED03B6-0114-4A43-A707-421A37432B9B}" srcOrd="0" destOrd="0" presId="urn:microsoft.com/office/officeart/2005/8/layout/matrix3"/>
    <dgm:cxn modelId="{3E2A0B14-7394-4659-A9AF-E22E04BDC0C4}" type="presParOf" srcId="{901C8611-4966-411F-BF95-9D19F7A4B509}" destId="{306D838B-43A7-42B9-A8B4-0FBC4E80BE29}" srcOrd="1" destOrd="0" presId="urn:microsoft.com/office/officeart/2005/8/layout/matrix3"/>
    <dgm:cxn modelId="{C77CC63B-D9C3-4B90-B99C-05231C2FBAFF}" type="presParOf" srcId="{901C8611-4966-411F-BF95-9D19F7A4B509}" destId="{537F9B4A-8254-48F2-AFE5-1C9A212EEF60}" srcOrd="2" destOrd="0" presId="urn:microsoft.com/office/officeart/2005/8/layout/matrix3"/>
    <dgm:cxn modelId="{86FD0BD9-965E-48A5-A4B3-5530406242A9}" type="presParOf" srcId="{901C8611-4966-411F-BF95-9D19F7A4B509}" destId="{4114A0E6-CA0C-4675-8076-86F40A7075ED}" srcOrd="3" destOrd="0" presId="urn:microsoft.com/office/officeart/2005/8/layout/matrix3"/>
    <dgm:cxn modelId="{246DC7E1-8CD2-493A-824A-2EDEC0A04467}" type="presParOf" srcId="{901C8611-4966-411F-BF95-9D19F7A4B509}" destId="{6ECDCCED-7F4C-4BC6-AEFC-9EB038B24F3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F2D92A-E2E1-48C1-8393-848EA33C54B0}">
      <dsp:nvSpPr>
        <dsp:cNvPr id="0" name=""/>
        <dsp:cNvSpPr/>
      </dsp:nvSpPr>
      <dsp:spPr>
        <a:xfrm>
          <a:off x="0" y="8301"/>
          <a:ext cx="6263640" cy="10538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Total Student Enrollment from 2005-2021=</a:t>
          </a:r>
          <a:r>
            <a:rPr lang="en-US" sz="1900" b="1" kern="1200"/>
            <a:t>34,415</a:t>
          </a:r>
          <a:endParaRPr lang="en-US" sz="1900" kern="1200"/>
        </a:p>
      </dsp:txBody>
      <dsp:txXfrm>
        <a:off x="51444" y="59745"/>
        <a:ext cx="6160752" cy="950952"/>
      </dsp:txXfrm>
    </dsp:sp>
    <dsp:sp modelId="{E236181E-164C-419C-98EB-9DBBF6085BDE}">
      <dsp:nvSpPr>
        <dsp:cNvPr id="0" name=""/>
        <dsp:cNvSpPr/>
      </dsp:nvSpPr>
      <dsp:spPr>
        <a:xfrm>
          <a:off x="0" y="1116862"/>
          <a:ext cx="6263640" cy="105384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693 leadership conferences </a:t>
          </a:r>
          <a:r>
            <a:rPr lang="en-US" sz="1900" kern="1200"/>
            <a:t>in 40 US states, 7 Canadian provinces, Brazil, Bahamas, Cayman Islands, El Salvador, Malaysia, Singapore</a:t>
          </a:r>
        </a:p>
      </dsp:txBody>
      <dsp:txXfrm>
        <a:off x="51444" y="1168306"/>
        <a:ext cx="6160752" cy="950952"/>
      </dsp:txXfrm>
    </dsp:sp>
    <dsp:sp modelId="{4DDB3EF9-CFBA-4813-9536-3DB105E71344}">
      <dsp:nvSpPr>
        <dsp:cNvPr id="0" name=""/>
        <dsp:cNvSpPr/>
      </dsp:nvSpPr>
      <dsp:spPr>
        <a:xfrm>
          <a:off x="0" y="2225423"/>
          <a:ext cx="6263640" cy="105384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In 2020= 1 event:  </a:t>
          </a:r>
          <a:r>
            <a:rPr lang="en-US" sz="1900" b="0" kern="1200" dirty="0"/>
            <a:t>New Mexico</a:t>
          </a:r>
        </a:p>
      </dsp:txBody>
      <dsp:txXfrm>
        <a:off x="51444" y="2276867"/>
        <a:ext cx="6160752" cy="950952"/>
      </dsp:txXfrm>
    </dsp:sp>
    <dsp:sp modelId="{1879D71B-A1EB-4C16-95EB-F88F81F5DFD7}">
      <dsp:nvSpPr>
        <dsp:cNvPr id="0" name=""/>
        <dsp:cNvSpPr/>
      </dsp:nvSpPr>
      <dsp:spPr>
        <a:xfrm>
          <a:off x="0" y="3333984"/>
          <a:ext cx="6263640" cy="105384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In 2021=4 events</a:t>
          </a:r>
          <a:r>
            <a:rPr lang="en-US" sz="1900" kern="1200" dirty="0"/>
            <a:t>: Tennessee, New England, Colorado, Indiana</a:t>
          </a:r>
        </a:p>
      </dsp:txBody>
      <dsp:txXfrm>
        <a:off x="51444" y="3385428"/>
        <a:ext cx="6160752" cy="950952"/>
      </dsp:txXfrm>
    </dsp:sp>
    <dsp:sp modelId="{1BD11F96-7F78-48AE-9A2A-5A78ED8EB705}">
      <dsp:nvSpPr>
        <dsp:cNvPr id="0" name=""/>
        <dsp:cNvSpPr/>
      </dsp:nvSpPr>
      <dsp:spPr>
        <a:xfrm>
          <a:off x="0" y="4442545"/>
          <a:ext cx="6263640" cy="10538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i="1" kern="1200" dirty="0"/>
            <a:t>In 2022, Relaunch with 22 events already planned and 10 more in the planning stages</a:t>
          </a:r>
          <a:endParaRPr lang="en-US" sz="1900" kern="1200" dirty="0"/>
        </a:p>
      </dsp:txBody>
      <dsp:txXfrm>
        <a:off x="51444" y="4493989"/>
        <a:ext cx="6160752" cy="9509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0439B-5721-4388-9D2B-4D1DE6AE4049}">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445B9D-8B12-4565-8EC2-A06F81C71320}">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ABOUT</a:t>
          </a:r>
          <a:r>
            <a:rPr lang="en-US" sz="2800" kern="1200"/>
            <a:t>:  KL Video, Facilitator Bios, Youth Protection, NASSP</a:t>
          </a:r>
        </a:p>
      </dsp:txBody>
      <dsp:txXfrm>
        <a:off x="398656" y="1088253"/>
        <a:ext cx="2959127" cy="1837317"/>
      </dsp:txXfrm>
    </dsp:sp>
    <dsp:sp modelId="{B885CCB1-6C39-46E4-9C50-081F42CA25DE}">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9132D-6DEC-4017-9911-B7E7F67CC376}">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FIND EVENTS</a:t>
          </a:r>
          <a:r>
            <a:rPr lang="en-US" sz="2800" kern="1200"/>
            <a:t>: Virtual Key Leader, In-Person Event Details</a:t>
          </a:r>
        </a:p>
      </dsp:txBody>
      <dsp:txXfrm>
        <a:off x="4155097" y="1088253"/>
        <a:ext cx="2959127" cy="1837317"/>
      </dsp:txXfrm>
    </dsp:sp>
    <dsp:sp modelId="{05FEAB9B-71D8-4D1B-8163-130546116FB0}">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8A04D8-E228-4211-91F8-7F76AE7B51E8}">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RESOURCES</a:t>
          </a:r>
          <a:r>
            <a:rPr lang="en-US" sz="2800" kern="1200"/>
            <a:t>:  Event Logistics, Marketing &amp; PR, Guides</a:t>
          </a:r>
        </a:p>
      </dsp:txBody>
      <dsp:txXfrm>
        <a:off x="7911539" y="1088253"/>
        <a:ext cx="2959127" cy="18373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D03B6-0114-4A43-A707-421A37432B9B}">
      <dsp:nvSpPr>
        <dsp:cNvPr id="0" name=""/>
        <dsp:cNvSpPr/>
      </dsp:nvSpPr>
      <dsp:spPr>
        <a:xfrm>
          <a:off x="0" y="192823"/>
          <a:ext cx="5581003" cy="5581003"/>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6D838B-43A7-42B9-A8B4-0FBC4E80BE29}">
      <dsp:nvSpPr>
        <dsp:cNvPr id="0" name=""/>
        <dsp:cNvSpPr/>
      </dsp:nvSpPr>
      <dsp:spPr>
        <a:xfrm>
          <a:off x="530195" y="723019"/>
          <a:ext cx="2176591" cy="2176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New Guidelines for Event Planning—</a:t>
          </a:r>
          <a:r>
            <a:rPr lang="en-US" sz="1800" kern="1200"/>
            <a:t>Things could change almost daily and throughout the continent</a:t>
          </a:r>
        </a:p>
      </dsp:txBody>
      <dsp:txXfrm>
        <a:off x="636447" y="829271"/>
        <a:ext cx="1964087" cy="1964087"/>
      </dsp:txXfrm>
    </dsp:sp>
    <dsp:sp modelId="{537F9B4A-8254-48F2-AFE5-1C9A212EEF60}">
      <dsp:nvSpPr>
        <dsp:cNvPr id="0" name=""/>
        <dsp:cNvSpPr/>
      </dsp:nvSpPr>
      <dsp:spPr>
        <a:xfrm>
          <a:off x="2874216" y="723019"/>
          <a:ext cx="2176591" cy="2176591"/>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Covid Symptom List</a:t>
          </a:r>
          <a:endParaRPr lang="en-US" sz="1800" kern="1200"/>
        </a:p>
      </dsp:txBody>
      <dsp:txXfrm>
        <a:off x="2980468" y="829271"/>
        <a:ext cx="1964087" cy="1964087"/>
      </dsp:txXfrm>
    </dsp:sp>
    <dsp:sp modelId="{4114A0E6-CA0C-4675-8076-86F40A7075ED}">
      <dsp:nvSpPr>
        <dsp:cNvPr id="0" name=""/>
        <dsp:cNvSpPr/>
      </dsp:nvSpPr>
      <dsp:spPr>
        <a:xfrm>
          <a:off x="530195" y="3067040"/>
          <a:ext cx="2176591" cy="2176591"/>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Covid Insurance Waiver</a:t>
          </a:r>
          <a:endParaRPr lang="en-US" sz="1800" kern="1200"/>
        </a:p>
      </dsp:txBody>
      <dsp:txXfrm>
        <a:off x="636447" y="3173292"/>
        <a:ext cx="1964087" cy="1964087"/>
      </dsp:txXfrm>
    </dsp:sp>
    <dsp:sp modelId="{6ECDCCED-7F4C-4BC6-AEFC-9EB038B24F30}">
      <dsp:nvSpPr>
        <dsp:cNvPr id="0" name=""/>
        <dsp:cNvSpPr/>
      </dsp:nvSpPr>
      <dsp:spPr>
        <a:xfrm>
          <a:off x="2874216" y="3067040"/>
          <a:ext cx="2176591" cy="217659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All these items are in the Resource Section of the Website</a:t>
          </a:r>
          <a:endParaRPr lang="en-US" sz="1800" kern="1200"/>
        </a:p>
      </dsp:txBody>
      <dsp:txXfrm>
        <a:off x="2980468" y="3173292"/>
        <a:ext cx="1964087" cy="19640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0C572-BD9D-46FD-983E-91421859614D}"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FD9B9-5B54-4F72-8E53-FFB6D628EEAE}" type="slidenum">
              <a:rPr lang="en-US" smtClean="0"/>
              <a:t>‹#›</a:t>
            </a:fld>
            <a:endParaRPr lang="en-US"/>
          </a:p>
        </p:txBody>
      </p:sp>
    </p:spTree>
    <p:extLst>
      <p:ext uri="{BB962C8B-B14F-4D97-AF65-F5344CB8AC3E}">
        <p14:creationId xmlns:p14="http://schemas.microsoft.com/office/powerpoint/2010/main" val="1776657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Welcome! Time to do some Q and A about Kiwanis Key Leader.</a:t>
            </a:r>
          </a:p>
        </p:txBody>
      </p:sp>
      <p:sp>
        <p:nvSpPr>
          <p:cNvPr id="4" name="Slide Number Placeholder 3"/>
          <p:cNvSpPr>
            <a:spLocks noGrp="1"/>
          </p:cNvSpPr>
          <p:nvPr>
            <p:ph type="sldNum" sz="quarter" idx="10"/>
          </p:nvPr>
        </p:nvSpPr>
        <p:spPr/>
        <p:txBody>
          <a:bodyPr/>
          <a:lstStyle/>
          <a:p>
            <a:fld id="{1EB56CCD-C3E9-4F45-BC4B-FD863E9E85D3}" type="slidenum">
              <a:rPr lang="en-US" smtClean="0"/>
              <a:pPr/>
              <a:t>1</a:t>
            </a:fld>
            <a:endParaRPr lang="en-US" dirty="0"/>
          </a:p>
        </p:txBody>
      </p:sp>
    </p:spTree>
    <p:extLst>
      <p:ext uri="{BB962C8B-B14F-4D97-AF65-F5344CB8AC3E}">
        <p14:creationId xmlns:p14="http://schemas.microsoft.com/office/powerpoint/2010/main" val="3612114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Welcome! Time to do some Q and A about Kiwanis Key Leader.</a:t>
            </a:r>
          </a:p>
        </p:txBody>
      </p:sp>
      <p:sp>
        <p:nvSpPr>
          <p:cNvPr id="4" name="Slide Number Placeholder 3"/>
          <p:cNvSpPr>
            <a:spLocks noGrp="1"/>
          </p:cNvSpPr>
          <p:nvPr>
            <p:ph type="sldNum" sz="quarter" idx="10"/>
          </p:nvPr>
        </p:nvSpPr>
        <p:spPr/>
        <p:txBody>
          <a:bodyPr/>
          <a:lstStyle/>
          <a:p>
            <a:fld id="{1EB56CCD-C3E9-4F45-BC4B-FD863E9E85D3}" type="slidenum">
              <a:rPr lang="en-US" smtClean="0"/>
              <a:pPr/>
              <a:t>2</a:t>
            </a:fld>
            <a:endParaRPr lang="en-US" dirty="0"/>
          </a:p>
        </p:txBody>
      </p:sp>
    </p:spTree>
    <p:extLst>
      <p:ext uri="{BB962C8B-B14F-4D97-AF65-F5344CB8AC3E}">
        <p14:creationId xmlns:p14="http://schemas.microsoft.com/office/powerpoint/2010/main" val="3190646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C7970-5076-4805-8563-F8FF5C9DB1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500EC8-DA79-4A81-A025-32A4C36FA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643964-0E3E-4146-AE58-AFF1E1380354}"/>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33F8EC2D-5325-4198-A6EB-B2BDF2982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7332E9-30F6-4C98-8A75-CBBDC73D4D44}"/>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316263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5D2E-5601-4711-BC0D-99A960627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F2466E-FC0F-42CB-B1AF-9287CD4209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72EFD1-8036-4479-885F-78BD1657440F}"/>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699AC9AE-09BD-4B2B-8080-08A675EDC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366CC-4EA5-42B6-A429-0DAE30FE7956}"/>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1720528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D3194-F09C-4D3F-B4CA-45A8C7384D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0FFA0F-0219-42D8-A24A-DBB32F6A60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B3B72D-22ED-4C95-A728-719BB7853A7E}"/>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0CA6A99B-65AF-4C79-833B-5C30ACA5B0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FA727-AA43-4DFA-A02A-67F393601F40}"/>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2670709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D12C-D5A4-42F8-9F5C-1F2FFDECD2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1F608E-E913-413F-8F7F-16BAD5EA2C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EA331E-ACBC-44EA-985F-10A3B5C22F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684161-9CDE-4AB9-B229-8CD7A127A058}"/>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6" name="Footer Placeholder 5">
            <a:extLst>
              <a:ext uri="{FF2B5EF4-FFF2-40B4-BE49-F238E27FC236}">
                <a16:creationId xmlns:a16="http://schemas.microsoft.com/office/drawing/2014/main" id="{D0638E26-F4A5-4B39-9DAA-34795487F6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9B946D-FA81-47EF-AE7F-00AD535EA0E7}"/>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3330359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22AC-0A56-45DD-8F13-3DF7306F50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CC815-7D4D-497B-B5A6-0B9A30815A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5329BB-248B-48DA-9841-554C98C035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3921AF-9EDA-4176-85CB-D42670161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D3EEFE-B715-4CE6-8A92-CFE1F17552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BE9227-E96D-4AF1-A280-68EAC6AFEDEC}"/>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8" name="Footer Placeholder 7">
            <a:extLst>
              <a:ext uri="{FF2B5EF4-FFF2-40B4-BE49-F238E27FC236}">
                <a16:creationId xmlns:a16="http://schemas.microsoft.com/office/drawing/2014/main" id="{01266475-E114-45D8-94EB-7ACB7827F7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889857-357C-4CB1-B64F-D52012C568AA}"/>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2687112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90ECE-9EC7-4B96-B225-9AFEBF7592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A0B08B-7148-46A3-B04A-420CC6104F62}"/>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4" name="Footer Placeholder 3">
            <a:extLst>
              <a:ext uri="{FF2B5EF4-FFF2-40B4-BE49-F238E27FC236}">
                <a16:creationId xmlns:a16="http://schemas.microsoft.com/office/drawing/2014/main" id="{A03CA715-411C-46C3-A553-2054086448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2B6AF8-65AE-4FE0-9E93-FD714991E589}"/>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1503348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E55807-5E8C-4E92-B5FB-B9D07530CCFE}"/>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3" name="Footer Placeholder 2">
            <a:extLst>
              <a:ext uri="{FF2B5EF4-FFF2-40B4-BE49-F238E27FC236}">
                <a16:creationId xmlns:a16="http://schemas.microsoft.com/office/drawing/2014/main" id="{92E414D2-266A-43A9-ABBE-2918A68749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2E89EC-7258-4B02-A58A-FAC94603BF42}"/>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100158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14D4F-6B3F-477C-8566-4325EC09B5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B1A163-3822-4378-8B4D-B02B033CC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39884C-D80C-4892-9DA2-F001B9D97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F1E2DF-8A28-488A-8DD5-15C8B97CD52E}"/>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6" name="Footer Placeholder 5">
            <a:extLst>
              <a:ext uri="{FF2B5EF4-FFF2-40B4-BE49-F238E27FC236}">
                <a16:creationId xmlns:a16="http://schemas.microsoft.com/office/drawing/2014/main" id="{87A1D637-1E55-40D8-B4B6-490D3ED140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431D65-0568-469D-A51C-78DA9305F398}"/>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3289067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F764-8618-4FC5-84BF-6513AD4DB1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353F58-14DC-453A-951F-A4DD05F6A0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BEFD18-F79D-44C8-9945-95DD0820F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2C9A1-A3B3-44B0-BDCA-CE2ECCB36DE6}"/>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6" name="Footer Placeholder 5">
            <a:extLst>
              <a:ext uri="{FF2B5EF4-FFF2-40B4-BE49-F238E27FC236}">
                <a16:creationId xmlns:a16="http://schemas.microsoft.com/office/drawing/2014/main" id="{98493B46-E4F0-49E7-9AC0-F66D59E711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F997C0-C456-4E65-9AF9-40F51A99146D}"/>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1058622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5CDD-DBF6-4447-884C-1CC3E228B4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E30853-84D1-446A-9814-C1DBE4F235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79D8D-3690-4DB7-A318-9E768B4BA921}"/>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9EEBB5D3-085E-4089-9F6D-3C0A7C16D2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057A73-9FE9-4899-9B84-EEA28088E4BD}"/>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312906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BE766C-4F15-4DD9-8BFB-348D38F5FA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525990-0764-44D9-8699-6A030BF4F3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7FB71B-3F19-4B87-AEE2-8F133698C360}"/>
              </a:ext>
            </a:extLst>
          </p:cNvPr>
          <p:cNvSpPr>
            <a:spLocks noGrp="1"/>
          </p:cNvSpPr>
          <p:nvPr>
            <p:ph type="dt" sz="half" idx="10"/>
          </p:nvPr>
        </p:nvSpPr>
        <p:spPr/>
        <p:txBody>
          <a:body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F3EDF1E6-B632-43B6-819C-EE6DBDA42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93181-30A2-435E-AE7A-8F06731E8491}"/>
              </a:ext>
            </a:extLst>
          </p:cNvPr>
          <p:cNvSpPr>
            <a:spLocks noGrp="1"/>
          </p:cNvSpPr>
          <p:nvPr>
            <p:ph type="sldNum" sz="quarter" idx="12"/>
          </p:nvPr>
        </p:nvSpPr>
        <p:spPr/>
        <p:txBody>
          <a:bodyPr/>
          <a:lstStyle/>
          <a:p>
            <a:fld id="{8198B205-A53D-4045-BAC9-6AED2B326778}" type="slidenum">
              <a:rPr lang="en-US" smtClean="0"/>
              <a:t>‹#›</a:t>
            </a:fld>
            <a:endParaRPr lang="en-US"/>
          </a:p>
        </p:txBody>
      </p:sp>
    </p:spTree>
    <p:extLst>
      <p:ext uri="{BB962C8B-B14F-4D97-AF65-F5344CB8AC3E}">
        <p14:creationId xmlns:p14="http://schemas.microsoft.com/office/powerpoint/2010/main" val="26349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0B67A2-521C-48A5-89DD-5C79C5075F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2A0182-B300-45FE-B8EB-DF20DB21D5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89512-B3A3-45FB-88BC-B4818C59FA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4D96C5-9DED-4241-B80B-60D49AD52580}" type="datetimeFigureOut">
              <a:rPr lang="en-US" smtClean="0"/>
              <a:t>2/22/2022</a:t>
            </a:fld>
            <a:endParaRPr lang="en-US"/>
          </a:p>
        </p:txBody>
      </p:sp>
      <p:sp>
        <p:nvSpPr>
          <p:cNvPr id="5" name="Footer Placeholder 4">
            <a:extLst>
              <a:ext uri="{FF2B5EF4-FFF2-40B4-BE49-F238E27FC236}">
                <a16:creationId xmlns:a16="http://schemas.microsoft.com/office/drawing/2014/main" id="{C189016A-DBBA-4A1A-B674-D6CAD8881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92450E-7259-44F2-9B19-4F97FC2EF8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98B205-A53D-4045-BAC9-6AED2B326778}" type="slidenum">
              <a:rPr lang="en-US" smtClean="0"/>
              <a:t>‹#›</a:t>
            </a:fld>
            <a:endParaRPr lang="en-US"/>
          </a:p>
        </p:txBody>
      </p:sp>
    </p:spTree>
    <p:extLst>
      <p:ext uri="{BB962C8B-B14F-4D97-AF65-F5344CB8AC3E}">
        <p14:creationId xmlns:p14="http://schemas.microsoft.com/office/powerpoint/2010/main" val="4070304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hyperlink" Target="https://www.kiwanis.org/docs/default-source/default-document-library/covid-travel-event-checklist" TargetMode="External"/><Relationship Id="rId2" Type="http://schemas.openxmlformats.org/officeDocument/2006/relationships/hyperlink" Target="https://www.kiwanis.org/docs/default-source/default-document-library/covid-travel-liability-and-assumption-of-ris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backgroundchecks@kiwanis.org" TargetMode="Externa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xlsx"/><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904BE49-D42F-4F46-B6D8-2F3171216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D57C06C8-18BE-4336-B9E0-3E15ACC93B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9" name="Freeform 5">
              <a:extLst>
                <a:ext uri="{FF2B5EF4-FFF2-40B4-BE49-F238E27FC236}">
                  <a16:creationId xmlns:a16="http://schemas.microsoft.com/office/drawing/2014/main" id="{C1C39E9B-4917-47D7-B9CB-56480F8876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6">
              <a:extLst>
                <a:ext uri="{FF2B5EF4-FFF2-40B4-BE49-F238E27FC236}">
                  <a16:creationId xmlns:a16="http://schemas.microsoft.com/office/drawing/2014/main" id="{5F7200AE-DDFE-46D2-ABCA-99906B970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7">
              <a:extLst>
                <a:ext uri="{FF2B5EF4-FFF2-40B4-BE49-F238E27FC236}">
                  <a16:creationId xmlns:a16="http://schemas.microsoft.com/office/drawing/2014/main" id="{CAC40760-2393-4FAE-9A58-F4CDC0671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8">
              <a:extLst>
                <a:ext uri="{FF2B5EF4-FFF2-40B4-BE49-F238E27FC236}">
                  <a16:creationId xmlns:a16="http://schemas.microsoft.com/office/drawing/2014/main" id="{1080422B-1649-4C8E-9459-4214243609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9">
              <a:extLst>
                <a:ext uri="{FF2B5EF4-FFF2-40B4-BE49-F238E27FC236}">
                  <a16:creationId xmlns:a16="http://schemas.microsoft.com/office/drawing/2014/main" id="{0136A7BD-0DB3-401B-A6AB-38BD30D100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FD037346-242B-41AF-8CF5-C35284CA2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1">
              <a:extLst>
                <a:ext uri="{FF2B5EF4-FFF2-40B4-BE49-F238E27FC236}">
                  <a16:creationId xmlns:a16="http://schemas.microsoft.com/office/drawing/2014/main" id="{238EBF94-0BBF-4BAE-AE27-729E3AC135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2">
              <a:extLst>
                <a:ext uri="{FF2B5EF4-FFF2-40B4-BE49-F238E27FC236}">
                  <a16:creationId xmlns:a16="http://schemas.microsoft.com/office/drawing/2014/main" id="{3940EFD7-EB1A-47AF-9DC9-7D4FCC601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13">
              <a:extLst>
                <a:ext uri="{FF2B5EF4-FFF2-40B4-BE49-F238E27FC236}">
                  <a16:creationId xmlns:a16="http://schemas.microsoft.com/office/drawing/2014/main" id="{6BAA7A10-98A8-4931-9BE2-B573EB3767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4">
              <a:extLst>
                <a:ext uri="{FF2B5EF4-FFF2-40B4-BE49-F238E27FC236}">
                  <a16:creationId xmlns:a16="http://schemas.microsoft.com/office/drawing/2014/main" id="{420223F5-34A9-4388-AF7B-38C76242FC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5">
              <a:extLst>
                <a:ext uri="{FF2B5EF4-FFF2-40B4-BE49-F238E27FC236}">
                  <a16:creationId xmlns:a16="http://schemas.microsoft.com/office/drawing/2014/main" id="{3CC9C746-C646-4363-B3D3-349B5C18C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16">
              <a:extLst>
                <a:ext uri="{FF2B5EF4-FFF2-40B4-BE49-F238E27FC236}">
                  <a16:creationId xmlns:a16="http://schemas.microsoft.com/office/drawing/2014/main" id="{3EAA5BC5-AB13-4C8E-9D9D-05DE777C5F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Freeform 17">
              <a:extLst>
                <a:ext uri="{FF2B5EF4-FFF2-40B4-BE49-F238E27FC236}">
                  <a16:creationId xmlns:a16="http://schemas.microsoft.com/office/drawing/2014/main" id="{500FC397-0569-4EC4-926A-DDD62AC495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18">
              <a:extLst>
                <a:ext uri="{FF2B5EF4-FFF2-40B4-BE49-F238E27FC236}">
                  <a16:creationId xmlns:a16="http://schemas.microsoft.com/office/drawing/2014/main" id="{284FF041-FE7D-47CD-830F-7FABF41C7C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19">
              <a:extLst>
                <a:ext uri="{FF2B5EF4-FFF2-40B4-BE49-F238E27FC236}">
                  <a16:creationId xmlns:a16="http://schemas.microsoft.com/office/drawing/2014/main" id="{224154F3-CDFE-4FFF-92E4-ECEACF4A6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20">
              <a:extLst>
                <a:ext uri="{FF2B5EF4-FFF2-40B4-BE49-F238E27FC236}">
                  <a16:creationId xmlns:a16="http://schemas.microsoft.com/office/drawing/2014/main" id="{CCE7404D-AA5A-4B82-A875-07F35D7C2D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21">
              <a:extLst>
                <a:ext uri="{FF2B5EF4-FFF2-40B4-BE49-F238E27FC236}">
                  <a16:creationId xmlns:a16="http://schemas.microsoft.com/office/drawing/2014/main" id="{526B6FED-4F20-4070-95B4-FF6F439E1C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22">
              <a:extLst>
                <a:ext uri="{FF2B5EF4-FFF2-40B4-BE49-F238E27FC236}">
                  <a16:creationId xmlns:a16="http://schemas.microsoft.com/office/drawing/2014/main" id="{3A75958D-1716-4B5A-A745-AFA4962FA4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3">
              <a:extLst>
                <a:ext uri="{FF2B5EF4-FFF2-40B4-BE49-F238E27FC236}">
                  <a16:creationId xmlns:a16="http://schemas.microsoft.com/office/drawing/2014/main" id="{531A2051-17DE-4E9D-9EA6-026B97B1A9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9" name="Rectangle 158">
            <a:extLst>
              <a:ext uri="{FF2B5EF4-FFF2-40B4-BE49-F238E27FC236}">
                <a16:creationId xmlns:a16="http://schemas.microsoft.com/office/drawing/2014/main" id="{CE0642A0-80D3-4F37-8249-A07E6F382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12194680" cy="4127711"/>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E:\SanDiskSecureAccessV2.0\Website Postings\Key Leader\Key Leader Logos\Horizontal\Logo_KeyLeader_horizontal_BW.jpg"/>
          <p:cNvPicPr>
            <a:picLocks noChangeAspect="1" noChangeArrowheads="1"/>
          </p:cNvPicPr>
          <p:nvPr/>
        </p:nvPicPr>
        <p:blipFill>
          <a:blip r:embed="rId3" cstate="print"/>
          <a:stretch>
            <a:fillRect/>
          </a:stretch>
        </p:blipFill>
        <p:spPr bwMode="auto">
          <a:xfrm>
            <a:off x="318979" y="1505024"/>
            <a:ext cx="11552981" cy="1357475"/>
          </a:xfrm>
          <a:prstGeom prst="rect">
            <a:avLst/>
          </a:prstGeom>
          <a:noFill/>
          <a:ln w="12700">
            <a:noFill/>
          </a:ln>
        </p:spPr>
      </p:pic>
      <p:grpSp>
        <p:nvGrpSpPr>
          <p:cNvPr id="161" name="Group 160">
            <a:extLst>
              <a:ext uri="{FF2B5EF4-FFF2-40B4-BE49-F238E27FC236}">
                <a16:creationId xmlns:a16="http://schemas.microsoft.com/office/drawing/2014/main" id="{FA760135-24A9-40C9-B45F-2EB5B6420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162" name="Isosceles Triangle 39">
              <a:extLst>
                <a:ext uri="{FF2B5EF4-FFF2-40B4-BE49-F238E27FC236}">
                  <a16:creationId xmlns:a16="http://schemas.microsoft.com/office/drawing/2014/main" id="{20E3CEE0-0CB3-421F-99FC-4585E6243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4346BB80-2556-4779-9642-5706CAA33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1683982" y="4293388"/>
            <a:ext cx="8833655" cy="727748"/>
          </a:xfrm>
        </p:spPr>
        <p:txBody>
          <a:bodyPr>
            <a:normAutofit/>
          </a:bodyPr>
          <a:lstStyle/>
          <a:p>
            <a:r>
              <a:rPr lang="en-US" sz="2300" dirty="0">
                <a:solidFill>
                  <a:srgbClr val="FFFFFE"/>
                </a:solidFill>
                <a:latin typeface="Attic" pitchFamily="2" charset="0"/>
              </a:rPr>
              <a:t>Please enter your state/province in the Chat plus the year you first attended a Key Leader event. </a:t>
            </a:r>
          </a:p>
        </p:txBody>
      </p:sp>
      <p:sp>
        <p:nvSpPr>
          <p:cNvPr id="3" name="Subtitle 2"/>
          <p:cNvSpPr>
            <a:spLocks noGrp="1"/>
          </p:cNvSpPr>
          <p:nvPr>
            <p:ph type="subTitle" idx="1"/>
          </p:nvPr>
        </p:nvSpPr>
        <p:spPr>
          <a:xfrm>
            <a:off x="1683983" y="5021137"/>
            <a:ext cx="8833654" cy="522636"/>
          </a:xfrm>
        </p:spPr>
        <p:txBody>
          <a:bodyPr>
            <a:noAutofit/>
          </a:bodyPr>
          <a:lstStyle/>
          <a:p>
            <a:r>
              <a:rPr lang="en-US" sz="2000" dirty="0">
                <a:solidFill>
                  <a:srgbClr val="FFFFFE"/>
                </a:solidFill>
                <a:latin typeface="Arial" pitchFamily="34" charset="0"/>
                <a:cs typeface="Arial" pitchFamily="34" charset="0"/>
              </a:rPr>
              <a:t>Welcome—we will be starting in a few moments—please mute your computer.</a:t>
            </a:r>
          </a:p>
        </p:txBody>
      </p:sp>
    </p:spTree>
    <p:extLst>
      <p:ext uri="{BB962C8B-B14F-4D97-AF65-F5344CB8AC3E}">
        <p14:creationId xmlns:p14="http://schemas.microsoft.com/office/powerpoint/2010/main" val="10952275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904BE49-D42F-4F46-B6D8-2F3171216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D57C06C8-18BE-4336-B9E0-3E15ACC93B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9" name="Freeform 5">
              <a:extLst>
                <a:ext uri="{FF2B5EF4-FFF2-40B4-BE49-F238E27FC236}">
                  <a16:creationId xmlns:a16="http://schemas.microsoft.com/office/drawing/2014/main" id="{C1C39E9B-4917-47D7-B9CB-56480F8876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6">
              <a:extLst>
                <a:ext uri="{FF2B5EF4-FFF2-40B4-BE49-F238E27FC236}">
                  <a16:creationId xmlns:a16="http://schemas.microsoft.com/office/drawing/2014/main" id="{5F7200AE-DDFE-46D2-ABCA-99906B970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7">
              <a:extLst>
                <a:ext uri="{FF2B5EF4-FFF2-40B4-BE49-F238E27FC236}">
                  <a16:creationId xmlns:a16="http://schemas.microsoft.com/office/drawing/2014/main" id="{CAC40760-2393-4FAE-9A58-F4CDC0671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8">
              <a:extLst>
                <a:ext uri="{FF2B5EF4-FFF2-40B4-BE49-F238E27FC236}">
                  <a16:creationId xmlns:a16="http://schemas.microsoft.com/office/drawing/2014/main" id="{1080422B-1649-4C8E-9459-4214243609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9">
              <a:extLst>
                <a:ext uri="{FF2B5EF4-FFF2-40B4-BE49-F238E27FC236}">
                  <a16:creationId xmlns:a16="http://schemas.microsoft.com/office/drawing/2014/main" id="{0136A7BD-0DB3-401B-A6AB-38BD30D100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FD037346-242B-41AF-8CF5-C35284CA2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1">
              <a:extLst>
                <a:ext uri="{FF2B5EF4-FFF2-40B4-BE49-F238E27FC236}">
                  <a16:creationId xmlns:a16="http://schemas.microsoft.com/office/drawing/2014/main" id="{238EBF94-0BBF-4BAE-AE27-729E3AC135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2">
              <a:extLst>
                <a:ext uri="{FF2B5EF4-FFF2-40B4-BE49-F238E27FC236}">
                  <a16:creationId xmlns:a16="http://schemas.microsoft.com/office/drawing/2014/main" id="{3940EFD7-EB1A-47AF-9DC9-7D4FCC601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13">
              <a:extLst>
                <a:ext uri="{FF2B5EF4-FFF2-40B4-BE49-F238E27FC236}">
                  <a16:creationId xmlns:a16="http://schemas.microsoft.com/office/drawing/2014/main" id="{6BAA7A10-98A8-4931-9BE2-B573EB3767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4">
              <a:extLst>
                <a:ext uri="{FF2B5EF4-FFF2-40B4-BE49-F238E27FC236}">
                  <a16:creationId xmlns:a16="http://schemas.microsoft.com/office/drawing/2014/main" id="{420223F5-34A9-4388-AF7B-38C76242FC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5">
              <a:extLst>
                <a:ext uri="{FF2B5EF4-FFF2-40B4-BE49-F238E27FC236}">
                  <a16:creationId xmlns:a16="http://schemas.microsoft.com/office/drawing/2014/main" id="{3CC9C746-C646-4363-B3D3-349B5C18C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16">
              <a:extLst>
                <a:ext uri="{FF2B5EF4-FFF2-40B4-BE49-F238E27FC236}">
                  <a16:creationId xmlns:a16="http://schemas.microsoft.com/office/drawing/2014/main" id="{3EAA5BC5-AB13-4C8E-9D9D-05DE777C5F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Freeform 17">
              <a:extLst>
                <a:ext uri="{FF2B5EF4-FFF2-40B4-BE49-F238E27FC236}">
                  <a16:creationId xmlns:a16="http://schemas.microsoft.com/office/drawing/2014/main" id="{500FC397-0569-4EC4-926A-DDD62AC495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18">
              <a:extLst>
                <a:ext uri="{FF2B5EF4-FFF2-40B4-BE49-F238E27FC236}">
                  <a16:creationId xmlns:a16="http://schemas.microsoft.com/office/drawing/2014/main" id="{284FF041-FE7D-47CD-830F-7FABF41C7C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19">
              <a:extLst>
                <a:ext uri="{FF2B5EF4-FFF2-40B4-BE49-F238E27FC236}">
                  <a16:creationId xmlns:a16="http://schemas.microsoft.com/office/drawing/2014/main" id="{224154F3-CDFE-4FFF-92E4-ECEACF4A6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20">
              <a:extLst>
                <a:ext uri="{FF2B5EF4-FFF2-40B4-BE49-F238E27FC236}">
                  <a16:creationId xmlns:a16="http://schemas.microsoft.com/office/drawing/2014/main" id="{CCE7404D-AA5A-4B82-A875-07F35D7C2D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21">
              <a:extLst>
                <a:ext uri="{FF2B5EF4-FFF2-40B4-BE49-F238E27FC236}">
                  <a16:creationId xmlns:a16="http://schemas.microsoft.com/office/drawing/2014/main" id="{526B6FED-4F20-4070-95B4-FF6F439E1C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22">
              <a:extLst>
                <a:ext uri="{FF2B5EF4-FFF2-40B4-BE49-F238E27FC236}">
                  <a16:creationId xmlns:a16="http://schemas.microsoft.com/office/drawing/2014/main" id="{3A75958D-1716-4B5A-A745-AFA4962FA4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3">
              <a:extLst>
                <a:ext uri="{FF2B5EF4-FFF2-40B4-BE49-F238E27FC236}">
                  <a16:creationId xmlns:a16="http://schemas.microsoft.com/office/drawing/2014/main" id="{531A2051-17DE-4E9D-9EA6-026B97B1A9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9" name="Rectangle 158">
            <a:extLst>
              <a:ext uri="{FF2B5EF4-FFF2-40B4-BE49-F238E27FC236}">
                <a16:creationId xmlns:a16="http://schemas.microsoft.com/office/drawing/2014/main" id="{CE0642A0-80D3-4F37-8249-A07E6F382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12194680" cy="4127711"/>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E:\SanDiskSecureAccessV2.0\Website Postings\Key Leader\Key Leader Logos\Horizontal\Logo_KeyLeader_horizontal_BW.jpg"/>
          <p:cNvPicPr>
            <a:picLocks noChangeAspect="1" noChangeArrowheads="1"/>
          </p:cNvPicPr>
          <p:nvPr/>
        </p:nvPicPr>
        <p:blipFill>
          <a:blip r:embed="rId3" cstate="print"/>
          <a:stretch>
            <a:fillRect/>
          </a:stretch>
        </p:blipFill>
        <p:spPr bwMode="auto">
          <a:xfrm>
            <a:off x="318979" y="1505024"/>
            <a:ext cx="11552981" cy="1357475"/>
          </a:xfrm>
          <a:prstGeom prst="rect">
            <a:avLst/>
          </a:prstGeom>
          <a:noFill/>
          <a:ln w="12700">
            <a:noFill/>
          </a:ln>
        </p:spPr>
      </p:pic>
      <p:grpSp>
        <p:nvGrpSpPr>
          <p:cNvPr id="161" name="Group 160">
            <a:extLst>
              <a:ext uri="{FF2B5EF4-FFF2-40B4-BE49-F238E27FC236}">
                <a16:creationId xmlns:a16="http://schemas.microsoft.com/office/drawing/2014/main" id="{FA760135-24A9-40C9-B45F-2EB5B6420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162" name="Isosceles Triangle 39">
              <a:extLst>
                <a:ext uri="{FF2B5EF4-FFF2-40B4-BE49-F238E27FC236}">
                  <a16:creationId xmlns:a16="http://schemas.microsoft.com/office/drawing/2014/main" id="{20E3CEE0-0CB3-421F-99FC-4585E6243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4346BB80-2556-4779-9642-5706CAA33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1683982" y="4293388"/>
            <a:ext cx="8833655" cy="727748"/>
          </a:xfrm>
        </p:spPr>
        <p:txBody>
          <a:bodyPr>
            <a:normAutofit/>
          </a:bodyPr>
          <a:lstStyle/>
          <a:p>
            <a:r>
              <a:rPr lang="en-US" sz="3600">
                <a:solidFill>
                  <a:srgbClr val="FFFFFE"/>
                </a:solidFill>
                <a:latin typeface="Attic" pitchFamily="2" charset="0"/>
              </a:rPr>
              <a:t>2022 Volunteer Training</a:t>
            </a:r>
          </a:p>
        </p:txBody>
      </p:sp>
      <p:sp>
        <p:nvSpPr>
          <p:cNvPr id="3" name="Subtitle 2"/>
          <p:cNvSpPr>
            <a:spLocks noGrp="1"/>
          </p:cNvSpPr>
          <p:nvPr>
            <p:ph type="subTitle" idx="1"/>
          </p:nvPr>
        </p:nvSpPr>
        <p:spPr>
          <a:xfrm>
            <a:off x="1683983" y="5021137"/>
            <a:ext cx="8833654" cy="522636"/>
          </a:xfrm>
        </p:spPr>
        <p:txBody>
          <a:bodyPr>
            <a:noAutofit/>
          </a:bodyPr>
          <a:lstStyle/>
          <a:p>
            <a:r>
              <a:rPr lang="en-US" sz="4000" dirty="0">
                <a:solidFill>
                  <a:srgbClr val="FFFFFE"/>
                </a:solidFill>
                <a:latin typeface="Arial" pitchFamily="34" charset="0"/>
                <a:cs typeface="Arial" pitchFamily="34" charset="0"/>
              </a:rPr>
              <a:t>WELCOME!!!</a:t>
            </a:r>
          </a:p>
        </p:txBody>
      </p:sp>
    </p:spTree>
    <p:extLst>
      <p:ext uri="{BB962C8B-B14F-4D97-AF65-F5344CB8AC3E}">
        <p14:creationId xmlns:p14="http://schemas.microsoft.com/office/powerpoint/2010/main" val="213203648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holding each other's wrists and interlinked to form a circle">
            <a:extLst>
              <a:ext uri="{FF2B5EF4-FFF2-40B4-BE49-F238E27FC236}">
                <a16:creationId xmlns:a16="http://schemas.microsoft.com/office/drawing/2014/main" id="{B7FF0F8C-1759-465C-BC36-7947518677D8}"/>
              </a:ext>
            </a:extLst>
          </p:cNvPr>
          <p:cNvPicPr>
            <a:picLocks noChangeAspect="1"/>
          </p:cNvPicPr>
          <p:nvPr/>
        </p:nvPicPr>
        <p:blipFill rotWithShape="1">
          <a:blip r:embed="rId2"/>
          <a:srcRect b="15730"/>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9634AB-1BC8-4551-A326-AB9354E67FC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WELCOME TO ALL OUR GREAT VOLUNTEERS!!</a:t>
            </a:r>
          </a:p>
        </p:txBody>
      </p:sp>
    </p:spTree>
    <p:extLst>
      <p:ext uri="{BB962C8B-B14F-4D97-AF65-F5344CB8AC3E}">
        <p14:creationId xmlns:p14="http://schemas.microsoft.com/office/powerpoint/2010/main" val="574580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C86281-E974-419E-97AE-5FA0BEA329DD}"/>
              </a:ext>
            </a:extLst>
          </p:cNvPr>
          <p:cNvSpPr>
            <a:spLocks noGrp="1"/>
          </p:cNvSpPr>
          <p:nvPr>
            <p:ph type="title"/>
          </p:nvPr>
        </p:nvSpPr>
        <p:spPr>
          <a:xfrm>
            <a:off x="524741" y="620392"/>
            <a:ext cx="3808268" cy="5504688"/>
          </a:xfrm>
        </p:spPr>
        <p:txBody>
          <a:bodyPr>
            <a:normAutofit/>
          </a:bodyPr>
          <a:lstStyle/>
          <a:p>
            <a:r>
              <a:rPr lang="en-US" sz="6000" b="1">
                <a:solidFill>
                  <a:schemeClr val="bg1"/>
                </a:solidFill>
              </a:rPr>
              <a:t>Kiwanis Key Leader 2005-2022</a:t>
            </a:r>
          </a:p>
        </p:txBody>
      </p:sp>
      <p:graphicFrame>
        <p:nvGraphicFramePr>
          <p:cNvPr id="5" name="Content Placeholder 2">
            <a:extLst>
              <a:ext uri="{FF2B5EF4-FFF2-40B4-BE49-F238E27FC236}">
                <a16:creationId xmlns:a16="http://schemas.microsoft.com/office/drawing/2014/main" id="{8921FB7D-87A0-4940-A948-802DF1F7DAC8}"/>
              </a:ext>
            </a:extLst>
          </p:cNvPr>
          <p:cNvGraphicFramePr>
            <a:graphicFrameLocks noGrp="1"/>
          </p:cNvGraphicFramePr>
          <p:nvPr>
            <p:ph idx="1"/>
            <p:extLst>
              <p:ext uri="{D42A27DB-BD31-4B8C-83A1-F6EECF244321}">
                <p14:modId xmlns:p14="http://schemas.microsoft.com/office/powerpoint/2010/main" val="103135499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9357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C66B2C48-7B24-488F-8B84-6A0A1A9F6FAE}"/>
              </a:ext>
            </a:extLst>
          </p:cNvPr>
          <p:cNvSpPr>
            <a:spLocks noGrp="1"/>
          </p:cNvSpPr>
          <p:nvPr>
            <p:ph type="title"/>
          </p:nvPr>
        </p:nvSpPr>
        <p:spPr>
          <a:xfrm>
            <a:off x="1383564" y="348865"/>
            <a:ext cx="9718111" cy="1576446"/>
          </a:xfrm>
        </p:spPr>
        <p:txBody>
          <a:bodyPr anchor="ctr">
            <a:normAutofit/>
          </a:bodyPr>
          <a:lstStyle/>
          <a:p>
            <a:r>
              <a:rPr lang="en-US" sz="5400" dirty="0">
                <a:solidFill>
                  <a:srgbClr val="FFFFFF"/>
                </a:solidFill>
              </a:rPr>
              <a:t>www.key-leader.org </a:t>
            </a:r>
          </a:p>
        </p:txBody>
      </p:sp>
      <p:graphicFrame>
        <p:nvGraphicFramePr>
          <p:cNvPr id="5" name="Content Placeholder 2">
            <a:extLst>
              <a:ext uri="{FF2B5EF4-FFF2-40B4-BE49-F238E27FC236}">
                <a16:creationId xmlns:a16="http://schemas.microsoft.com/office/drawing/2014/main" id="{EC385DDE-2EEE-457F-96EC-08E0DEBEAEEB}"/>
              </a:ext>
            </a:extLst>
          </p:cNvPr>
          <p:cNvGraphicFramePr>
            <a:graphicFrameLocks noGrp="1"/>
          </p:cNvGraphicFramePr>
          <p:nvPr>
            <p:ph idx="1"/>
            <p:extLst>
              <p:ext uri="{D42A27DB-BD31-4B8C-83A1-F6EECF244321}">
                <p14:modId xmlns:p14="http://schemas.microsoft.com/office/powerpoint/2010/main" val="133667178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15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32CA6A-2533-4944-9534-9A87A2EA6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30122-2F2E-4659-B787-AB16F28DFEA0}"/>
              </a:ext>
            </a:extLst>
          </p:cNvPr>
          <p:cNvSpPr>
            <a:spLocks noGrp="1"/>
          </p:cNvSpPr>
          <p:nvPr>
            <p:ph type="title"/>
          </p:nvPr>
        </p:nvSpPr>
        <p:spPr>
          <a:xfrm>
            <a:off x="731521" y="1170431"/>
            <a:ext cx="4875904" cy="5138923"/>
          </a:xfrm>
        </p:spPr>
        <p:txBody>
          <a:bodyPr anchor="ctr">
            <a:normAutofit/>
          </a:bodyPr>
          <a:lstStyle/>
          <a:p>
            <a:r>
              <a:rPr lang="en-US" sz="5400" b="1">
                <a:solidFill>
                  <a:schemeClr val="tx2"/>
                </a:solidFill>
              </a:rPr>
              <a:t>COVID-19 and Key Leader</a:t>
            </a:r>
          </a:p>
        </p:txBody>
      </p:sp>
      <p:cxnSp>
        <p:nvCxnSpPr>
          <p:cNvPr id="11" name="Straight Connector 10">
            <a:extLst>
              <a:ext uri="{FF2B5EF4-FFF2-40B4-BE49-F238E27FC236}">
                <a16:creationId xmlns:a16="http://schemas.microsoft.com/office/drawing/2014/main" id="{4CE44FE1-0DFB-4432-B6F1-7BB653044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D7C4AD9-61C7-4AB6-AAD1-C303A8BE36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68685BF2-60B4-41A0-9B16-61CD8CC782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6" name="Straight Connector 15">
              <a:extLst>
                <a:ext uri="{FF2B5EF4-FFF2-40B4-BE49-F238E27FC236}">
                  <a16:creationId xmlns:a16="http://schemas.microsoft.com/office/drawing/2014/main" id="{64B9126E-B366-45E7-A556-442F4D1620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B6BA6E-8873-4A6F-9AB0-395D23D7D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B485D429-3DBB-465E-AB33-7D08A8DC64E0}"/>
              </a:ext>
            </a:extLst>
          </p:cNvPr>
          <p:cNvGraphicFramePr>
            <a:graphicFrameLocks noGrp="1"/>
          </p:cNvGraphicFramePr>
          <p:nvPr>
            <p:ph idx="1"/>
            <p:extLst>
              <p:ext uri="{D42A27DB-BD31-4B8C-83A1-F6EECF244321}">
                <p14:modId xmlns:p14="http://schemas.microsoft.com/office/powerpoint/2010/main" val="2497509035"/>
              </p:ext>
            </p:extLst>
          </p:nvPr>
        </p:nvGraphicFramePr>
        <p:xfrm>
          <a:off x="6361049" y="210312"/>
          <a:ext cx="5581003" cy="5966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062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D54C6-C9CE-46BE-B089-06D10531443B}"/>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COVID-19 and Key Leader</a:t>
            </a:r>
          </a:p>
        </p:txBody>
      </p:sp>
      <p:sp>
        <p:nvSpPr>
          <p:cNvPr id="3" name="Content Placeholder 2">
            <a:extLst>
              <a:ext uri="{FF2B5EF4-FFF2-40B4-BE49-F238E27FC236}">
                <a16:creationId xmlns:a16="http://schemas.microsoft.com/office/drawing/2014/main" id="{B02E50AA-C00A-4E05-BCB8-BEC26A54BB6B}"/>
              </a:ext>
            </a:extLst>
          </p:cNvPr>
          <p:cNvSpPr>
            <a:spLocks noGrp="1"/>
          </p:cNvSpPr>
          <p:nvPr>
            <p:ph idx="1"/>
          </p:nvPr>
        </p:nvSpPr>
        <p:spPr>
          <a:xfrm>
            <a:off x="4810259" y="649480"/>
            <a:ext cx="6555347" cy="5546047"/>
          </a:xfrm>
        </p:spPr>
        <p:txBody>
          <a:bodyPr anchor="ctr">
            <a:normAutofit/>
          </a:bodyPr>
          <a:lstStyle/>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-Follow all federal and local laws</a:t>
            </a:r>
            <a:r>
              <a:rPr lang="en-US" sz="1700">
                <a:effectLst/>
                <a:latin typeface="Calibri Light" panose="020F0302020204030204" pitchFamily="34" charset="0"/>
                <a:ea typeface="Calibri" panose="020F0502020204030204" pitchFamily="34" charset="0"/>
                <a:cs typeface="Times New Roman" panose="02020603050405020304" pitchFamily="18" charset="0"/>
              </a:rPr>
              <a:t>. </a:t>
            </a:r>
            <a:endParaRPr lang="en-US" sz="1700">
              <a:latin typeface="Calibri Light" panose="020F03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-Coordinate with the meeting venue</a:t>
            </a:r>
            <a:endParaRPr lang="en-US" sz="1700" b="1">
              <a:latin typeface="Calibri Light" panose="020F03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-Consider requiring all attendees to obtain a negative COVID-19 test or certify that they have been fully 	vaccinated before the meeting</a:t>
            </a:r>
            <a:r>
              <a:rPr lang="en-US" sz="1700">
                <a:effectLst/>
                <a:latin typeface="Calibri Light" panose="020F0302020204030204" pitchFamily="34" charset="0"/>
                <a:ea typeface="Calibri" panose="020F0502020204030204" pitchFamily="34" charset="0"/>
                <a:cs typeface="Times New Roman" panose="02020603050405020304" pitchFamily="18" charset="0"/>
              </a:rPr>
              <a:t>.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-Require all attendees at meetings to sign a waiver</a:t>
            </a:r>
            <a:r>
              <a:rPr lang="en-US" sz="1700">
                <a:effectLst/>
                <a:latin typeface="Calibri Light" panose="020F0302020204030204" pitchFamily="34" charset="0"/>
                <a:ea typeface="Calibri" panose="020F0502020204030204" pitchFamily="34" charset="0"/>
                <a:cs typeface="Times New Roman" panose="02020603050405020304" pitchFamily="18" charset="0"/>
              </a:rPr>
              <a:t> that states that anyone who believes they may have contracted COVID-19 at a Kiwanis event waives all related claims against any Kiwanis club, district or Kiwanis International. Any meeting of youth members (younger than 18) in the Kiwanis family will require a signature from a parent or legal guardian. </a:t>
            </a:r>
            <a:r>
              <a:rPr lang="en-US" sz="1700" u="sng">
                <a:effectLst/>
                <a:latin typeface="Calibri Light" panose="020F0302020204030204" pitchFamily="34" charset="0"/>
                <a:ea typeface="Calibri" panose="020F0502020204030204" pitchFamily="34" charset="0"/>
                <a:cs typeface="Times New Roman" panose="02020603050405020304" pitchFamily="18" charset="0"/>
                <a:hlinkClick r:id="rId2"/>
              </a:rPr>
              <a:t>A sample waiver is included here</a:t>
            </a:r>
            <a:r>
              <a:rPr lang="en-US" sz="1700">
                <a:effectLst/>
                <a:latin typeface="Calibri Light" panose="020F0302020204030204" pitchFamily="34" charset="0"/>
                <a:ea typeface="Calibri" panose="020F0502020204030204" pitchFamily="34" charset="0"/>
                <a:cs typeface="Times New Roman" panose="02020603050405020304" pitchFamily="18" charset="0"/>
              </a:rPr>
              <a:t>.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-The CDC has stated that individuals who are fully vaccinated do not need to wear masks except in limited circumstances</a:t>
            </a:r>
            <a:r>
              <a:rPr lang="en-US" sz="1700">
                <a:effectLst/>
                <a:latin typeface="Calibri Light" panose="020F0302020204030204" pitchFamily="34" charset="0"/>
                <a:ea typeface="Calibri" panose="020F0502020204030204" pitchFamily="34" charset="0"/>
                <a:cs typeface="Times New Roman" panose="02020603050405020304" pitchFamily="18" charset="0"/>
              </a:rPr>
              <a:t> —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-Individuals who are not fully vaccinated should wear masks at Kiwanis events</a:t>
            </a:r>
            <a:r>
              <a:rPr lang="en-US" sz="1700">
                <a:effectLst/>
                <a:latin typeface="Calibri Light" panose="020F0302020204030204" pitchFamily="34" charset="0"/>
                <a:ea typeface="Calibri" panose="020F0502020204030204" pitchFamily="34" charset="0"/>
                <a:cs typeface="Times New Roman" panose="02020603050405020304" pitchFamily="18" charset="0"/>
              </a:rPr>
              <a:t>.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700" b="1">
                <a:effectLst/>
                <a:latin typeface="Calibri Light" panose="020F0302020204030204" pitchFamily="34" charset="0"/>
                <a:ea typeface="Calibri" panose="020F0502020204030204" pitchFamily="34" charset="0"/>
                <a:cs typeface="Times New Roman" panose="02020603050405020304" pitchFamily="18" charset="0"/>
              </a:rPr>
              <a:t>-Ask all attendees to certify that they have not experienced any common COVID-19 symptoms in the past 72 hours</a:t>
            </a:r>
            <a:r>
              <a:rPr lang="en-US" sz="1700">
                <a:effectLst/>
                <a:latin typeface="Calibri Light" panose="020F0302020204030204" pitchFamily="34" charset="0"/>
                <a:ea typeface="Calibri" panose="020F0502020204030204" pitchFamily="34" charset="0"/>
                <a:cs typeface="Times New Roman" panose="02020603050405020304" pitchFamily="18" charset="0"/>
              </a:rPr>
              <a:t>. </a:t>
            </a:r>
            <a:r>
              <a:rPr lang="en-US" sz="1700" u="sng">
                <a:effectLst/>
                <a:latin typeface="Calibri Light" panose="020F0302020204030204" pitchFamily="34" charset="0"/>
                <a:ea typeface="Calibri" panose="020F0502020204030204" pitchFamily="34" charset="0"/>
                <a:cs typeface="Times New Roman" panose="02020603050405020304" pitchFamily="18" charset="0"/>
                <a:hlinkClick r:id="rId3"/>
              </a:rPr>
              <a:t>A list of common COVID-19 symptoms can be found here.</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r>
              <a:rPr lang="en-US" sz="1700" b="1">
                <a:effectLst/>
                <a:latin typeface="Calibri" panose="020F0502020204030204" pitchFamily="34" charset="0"/>
                <a:ea typeface="Calibri" panose="020F0502020204030204" pitchFamily="34" charset="0"/>
                <a:cs typeface="Calibri" panose="020F0502020204030204" pitchFamily="34" charset="0"/>
              </a:rPr>
              <a:t>For Key Leader event teams</a:t>
            </a:r>
            <a:r>
              <a:rPr lang="en-US" sz="1700">
                <a:effectLst/>
                <a:latin typeface="Calibri" panose="020F0502020204030204" pitchFamily="34" charset="0"/>
                <a:ea typeface="Calibri" panose="020F0502020204030204" pitchFamily="34" charset="0"/>
                <a:cs typeface="Calibri" panose="020F0502020204030204" pitchFamily="34" charset="0"/>
              </a:rPr>
              <a:t>:  Check with your host camp for state/county/camp guidelines for groups.  You should periodically check back with the camp to see if anything has changed. Also check with your local school systems to see if they have any regulations on student travel at this time.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endParaRPr lang="en-US" sz="1700"/>
          </a:p>
        </p:txBody>
      </p:sp>
    </p:spTree>
    <p:extLst>
      <p:ext uri="{BB962C8B-B14F-4D97-AF65-F5344CB8AC3E}">
        <p14:creationId xmlns:p14="http://schemas.microsoft.com/office/powerpoint/2010/main" val="187979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707D-C963-4E96-9E79-022EF27EA8BE}"/>
              </a:ext>
            </a:extLst>
          </p:cNvPr>
          <p:cNvSpPr>
            <a:spLocks noGrp="1"/>
          </p:cNvSpPr>
          <p:nvPr>
            <p:ph type="title"/>
          </p:nvPr>
        </p:nvSpPr>
        <p:spPr>
          <a:xfrm>
            <a:off x="1136428" y="627564"/>
            <a:ext cx="7474172" cy="1325563"/>
          </a:xfrm>
        </p:spPr>
        <p:txBody>
          <a:bodyPr>
            <a:normAutofit/>
          </a:bodyPr>
          <a:lstStyle/>
          <a:p>
            <a:r>
              <a:rPr lang="en-US" b="1" dirty="0"/>
              <a:t>Kiwanis Youth Protection Guidelines</a:t>
            </a:r>
            <a:endParaRPr lang="en-US" b="1"/>
          </a:p>
        </p:txBody>
      </p:sp>
      <p:sp>
        <p:nvSpPr>
          <p:cNvPr id="3" name="Content Placeholder 2">
            <a:extLst>
              <a:ext uri="{FF2B5EF4-FFF2-40B4-BE49-F238E27FC236}">
                <a16:creationId xmlns:a16="http://schemas.microsoft.com/office/drawing/2014/main" id="{05DF4CC8-6309-4A4C-A985-508A3EA2A10D}"/>
              </a:ext>
            </a:extLst>
          </p:cNvPr>
          <p:cNvSpPr>
            <a:spLocks noGrp="1"/>
          </p:cNvSpPr>
          <p:nvPr>
            <p:ph idx="1"/>
          </p:nvPr>
        </p:nvSpPr>
        <p:spPr>
          <a:xfrm>
            <a:off x="1136429" y="2278173"/>
            <a:ext cx="6467867" cy="3450613"/>
          </a:xfrm>
        </p:spPr>
        <p:txBody>
          <a:bodyPr anchor="ctr">
            <a:normAutofit lnSpcReduction="10000"/>
          </a:bodyPr>
          <a:lstStyle/>
          <a:p>
            <a:r>
              <a:rPr lang="en-US" sz="1900" dirty="0"/>
              <a:t>Since 2005, Key Leader has been in the forefront of youth protection, before guidelines  were even adopted by Kiwanis International Board.</a:t>
            </a:r>
          </a:p>
          <a:p>
            <a:r>
              <a:rPr lang="en-US" sz="1900" dirty="0"/>
              <a:t>All Key Leader overnight chaperones must be 21 and over as well as having a cleared background check and completion of 3 – 20 minute courses from Praesidium Academy. (Repeat every two years—good for all Kiwanis programs.)</a:t>
            </a:r>
          </a:p>
          <a:p>
            <a:r>
              <a:rPr lang="en-US" sz="1900" dirty="0"/>
              <a:t>Each event needs to submit a list of their chaperones to </a:t>
            </a:r>
            <a:r>
              <a:rPr lang="en-US" sz="1900" dirty="0">
                <a:hlinkClick r:id="rId2"/>
              </a:rPr>
              <a:t>backgroundchecks@kiwanis.org</a:t>
            </a:r>
            <a:r>
              <a:rPr lang="en-US" sz="1900" dirty="0"/>
              <a:t>  at least 4 weeks prior to the event.</a:t>
            </a:r>
          </a:p>
          <a:p>
            <a:r>
              <a:rPr lang="en-US" sz="1900" dirty="0"/>
              <a:t>If there are questions about this information, contact Melissa at 1-800-Kiwanis Ext 218.</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ycle with People">
            <a:extLst>
              <a:ext uri="{FF2B5EF4-FFF2-40B4-BE49-F238E27FC236}">
                <a16:creationId xmlns:a16="http://schemas.microsoft.com/office/drawing/2014/main" id="{3A526D33-7EB5-4415-9D1D-409B295829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72048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707D-C963-4E96-9E79-022EF27EA8BE}"/>
              </a:ext>
            </a:extLst>
          </p:cNvPr>
          <p:cNvSpPr>
            <a:spLocks noGrp="1"/>
          </p:cNvSpPr>
          <p:nvPr>
            <p:ph type="title"/>
          </p:nvPr>
        </p:nvSpPr>
        <p:spPr>
          <a:xfrm>
            <a:off x="1136428" y="627564"/>
            <a:ext cx="7474172" cy="1325563"/>
          </a:xfrm>
        </p:spPr>
        <p:txBody>
          <a:bodyPr>
            <a:normAutofit/>
          </a:bodyPr>
          <a:lstStyle/>
          <a:p>
            <a:r>
              <a:rPr lang="en-US" b="1" dirty="0"/>
              <a:t>Kiwanis Youth Protection Guidelines</a:t>
            </a:r>
            <a:endParaRPr lang="en-US" b="1"/>
          </a:p>
        </p:txBody>
      </p:sp>
      <p:pic>
        <p:nvPicPr>
          <p:cNvPr id="7" name="Graphic 6" descr="Cycle with People">
            <a:extLst>
              <a:ext uri="{FF2B5EF4-FFF2-40B4-BE49-F238E27FC236}">
                <a16:creationId xmlns:a16="http://schemas.microsoft.com/office/drawing/2014/main" id="{3A526D33-7EB5-4415-9D1D-409B295829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graphicFrame>
        <p:nvGraphicFramePr>
          <p:cNvPr id="4" name="Content Placeholder 3">
            <a:extLst>
              <a:ext uri="{FF2B5EF4-FFF2-40B4-BE49-F238E27FC236}">
                <a16:creationId xmlns:a16="http://schemas.microsoft.com/office/drawing/2014/main" id="{5916B59C-A3B7-43B7-ABB2-12EB34A8B3F7}"/>
              </a:ext>
            </a:extLst>
          </p:cNvPr>
          <p:cNvGraphicFramePr>
            <a:graphicFrameLocks noGrp="1" noChangeAspect="1"/>
          </p:cNvGraphicFramePr>
          <p:nvPr>
            <p:ph idx="1"/>
            <p:extLst>
              <p:ext uri="{D42A27DB-BD31-4B8C-83A1-F6EECF244321}">
                <p14:modId xmlns:p14="http://schemas.microsoft.com/office/powerpoint/2010/main" val="600042927"/>
              </p:ext>
            </p:extLst>
          </p:nvPr>
        </p:nvGraphicFramePr>
        <p:xfrm>
          <a:off x="1587500" y="2278063"/>
          <a:ext cx="5565775" cy="3451225"/>
        </p:xfrm>
        <a:graphic>
          <a:graphicData uri="http://schemas.openxmlformats.org/presentationml/2006/ole">
            <mc:AlternateContent xmlns:mc="http://schemas.openxmlformats.org/markup-compatibility/2006">
              <mc:Choice xmlns:v="urn:schemas-microsoft-com:vml" Requires="v">
                <p:oleObj spid="_x0000_s1026" name="Worksheet" r:id="rId5" imgW="8048455" imgH="4990933" progId="Excel.Sheet.12">
                  <p:embed/>
                </p:oleObj>
              </mc:Choice>
              <mc:Fallback>
                <p:oleObj name="Worksheet" r:id="rId5" imgW="8048455" imgH="4990933" progId="Excel.Sheet.12">
                  <p:embed/>
                  <p:pic>
                    <p:nvPicPr>
                      <p:cNvPr id="4" name="Content Placeholder 3">
                        <a:extLst>
                          <a:ext uri="{FF2B5EF4-FFF2-40B4-BE49-F238E27FC236}">
                            <a16:creationId xmlns:a16="http://schemas.microsoft.com/office/drawing/2014/main" id="{5916B59C-A3B7-43B7-ABB2-12EB34A8B3F7}"/>
                          </a:ext>
                        </a:extLst>
                      </p:cNvPr>
                      <p:cNvPicPr/>
                      <p:nvPr/>
                    </p:nvPicPr>
                    <p:blipFill>
                      <a:blip r:embed="rId6"/>
                      <a:stretch>
                        <a:fillRect/>
                      </a:stretch>
                    </p:blipFill>
                    <p:spPr>
                      <a:xfrm>
                        <a:off x="1587500" y="2278063"/>
                        <a:ext cx="5565775" cy="3451225"/>
                      </a:xfrm>
                      <a:prstGeom prst="rect">
                        <a:avLst/>
                      </a:prstGeom>
                    </p:spPr>
                  </p:pic>
                </p:oleObj>
              </mc:Fallback>
            </mc:AlternateContent>
          </a:graphicData>
        </a:graphic>
      </p:graphicFrame>
    </p:spTree>
    <p:extLst>
      <p:ext uri="{BB962C8B-B14F-4D97-AF65-F5344CB8AC3E}">
        <p14:creationId xmlns:p14="http://schemas.microsoft.com/office/powerpoint/2010/main" val="68979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A9D9-3EDC-456B-AF0E-EBB6EB71A78C}"/>
              </a:ext>
            </a:extLst>
          </p:cNvPr>
          <p:cNvSpPr>
            <a:spLocks noGrp="1"/>
          </p:cNvSpPr>
          <p:nvPr>
            <p:ph type="title"/>
          </p:nvPr>
        </p:nvSpPr>
        <p:spPr>
          <a:xfrm>
            <a:off x="1136428" y="627564"/>
            <a:ext cx="7474172" cy="1325563"/>
          </a:xfrm>
        </p:spPr>
        <p:txBody>
          <a:bodyPr>
            <a:normAutofit/>
          </a:bodyPr>
          <a:lstStyle/>
          <a:p>
            <a:r>
              <a:rPr lang="en-US" dirty="0"/>
              <a:t>Key Leader Marketing and Logistics Manual</a:t>
            </a:r>
            <a:endParaRPr lang="en-US"/>
          </a:p>
        </p:txBody>
      </p:sp>
      <p:sp>
        <p:nvSpPr>
          <p:cNvPr id="3" name="Content Placeholder 2">
            <a:extLst>
              <a:ext uri="{FF2B5EF4-FFF2-40B4-BE49-F238E27FC236}">
                <a16:creationId xmlns:a16="http://schemas.microsoft.com/office/drawing/2014/main" id="{C7C3223C-6A4B-4023-8B9E-56A0DC70A8E0}"/>
              </a:ext>
            </a:extLst>
          </p:cNvPr>
          <p:cNvSpPr>
            <a:spLocks noGrp="1"/>
          </p:cNvSpPr>
          <p:nvPr>
            <p:ph idx="1"/>
          </p:nvPr>
        </p:nvSpPr>
        <p:spPr>
          <a:xfrm>
            <a:off x="1136429" y="2278173"/>
            <a:ext cx="6467867" cy="3450613"/>
          </a:xfrm>
        </p:spPr>
        <p:txBody>
          <a:bodyPr anchor="ctr">
            <a:normAutofit/>
          </a:bodyPr>
          <a:lstStyle/>
          <a:p>
            <a:pPr algn="ctr"/>
            <a:r>
              <a:rPr lang="en-US" sz="1500" dirty="0"/>
              <a:t>Each Key Leader team needs to refer to this manual for all aspects of the operation. The current manual was updated in April 2019.  A new version should be available later this spring. It is best if the document is downloaded for frequent use. </a:t>
            </a:r>
          </a:p>
          <a:p>
            <a:r>
              <a:rPr lang="en-US" sz="1500" dirty="0"/>
              <a:t>Main information to be found in Manual:</a:t>
            </a:r>
          </a:p>
          <a:p>
            <a:pPr lvl="1"/>
            <a:r>
              <a:rPr lang="en-US" sz="1500" dirty="0"/>
              <a:t>Job Descriptions for KL District Chair and Site Coordinator (pp.2-3)</a:t>
            </a:r>
          </a:p>
          <a:p>
            <a:pPr lvl="1"/>
            <a:r>
              <a:rPr lang="en-US" sz="1500" dirty="0"/>
              <a:t>KL Website Information (p.4)</a:t>
            </a:r>
          </a:p>
          <a:p>
            <a:pPr lvl="1"/>
            <a:r>
              <a:rPr lang="en-US" sz="1500" dirty="0"/>
              <a:t>KL Agreement (pp 6-13)  Under Revision at Present</a:t>
            </a:r>
          </a:p>
          <a:p>
            <a:pPr lvl="1"/>
            <a:r>
              <a:rPr lang="en-US" sz="1500" dirty="0"/>
              <a:t>Youth Protection Guidelines (pp.14-15) updated October 2021</a:t>
            </a:r>
          </a:p>
          <a:p>
            <a:pPr lvl="1"/>
            <a:r>
              <a:rPr lang="en-US" sz="1500" dirty="0"/>
              <a:t>Marketing (pp. 18-21)</a:t>
            </a:r>
          </a:p>
          <a:p>
            <a:pPr lvl="1"/>
            <a:r>
              <a:rPr lang="en-US" sz="1500" dirty="0"/>
              <a:t>Risk Management Plan ( pp. 22-23)</a:t>
            </a:r>
          </a:p>
          <a:p>
            <a:pPr lvl="1"/>
            <a:r>
              <a:rPr lang="en-US" sz="1500" b="1" dirty="0"/>
              <a:t>KL “What If” (pp. 23-25) This section should be done with each event team in local training</a:t>
            </a:r>
          </a:p>
        </p:txBody>
      </p:sp>
      <p:sp>
        <p:nvSpPr>
          <p:cNvPr id="9"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Fingerprint">
            <a:extLst>
              <a:ext uri="{FF2B5EF4-FFF2-40B4-BE49-F238E27FC236}">
                <a16:creationId xmlns:a16="http://schemas.microsoft.com/office/drawing/2014/main" id="{0094C34A-A3E9-4AF7-9CFC-E2D47C04A4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67468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A9D9-3EDC-456B-AF0E-EBB6EB71A78C}"/>
              </a:ext>
            </a:extLst>
          </p:cNvPr>
          <p:cNvSpPr>
            <a:spLocks noGrp="1"/>
          </p:cNvSpPr>
          <p:nvPr>
            <p:ph type="title"/>
          </p:nvPr>
        </p:nvSpPr>
        <p:spPr>
          <a:xfrm>
            <a:off x="1139382" y="627564"/>
            <a:ext cx="7474172" cy="1325563"/>
          </a:xfrm>
        </p:spPr>
        <p:txBody>
          <a:bodyPr>
            <a:normAutofit/>
          </a:bodyPr>
          <a:lstStyle/>
          <a:p>
            <a:r>
              <a:rPr lang="en-US" dirty="0"/>
              <a:t>Key Leader Marketing and Logistics Manual - 2</a:t>
            </a:r>
          </a:p>
        </p:txBody>
      </p:sp>
      <p:sp>
        <p:nvSpPr>
          <p:cNvPr id="3" name="Content Placeholder 2">
            <a:extLst>
              <a:ext uri="{FF2B5EF4-FFF2-40B4-BE49-F238E27FC236}">
                <a16:creationId xmlns:a16="http://schemas.microsoft.com/office/drawing/2014/main" id="{C7C3223C-6A4B-4023-8B9E-56A0DC70A8E0}"/>
              </a:ext>
            </a:extLst>
          </p:cNvPr>
          <p:cNvSpPr>
            <a:spLocks noGrp="1"/>
          </p:cNvSpPr>
          <p:nvPr>
            <p:ph idx="1"/>
          </p:nvPr>
        </p:nvSpPr>
        <p:spPr>
          <a:xfrm>
            <a:off x="1136429" y="2278173"/>
            <a:ext cx="6467867" cy="3450613"/>
          </a:xfrm>
        </p:spPr>
        <p:txBody>
          <a:bodyPr anchor="ctr">
            <a:normAutofit/>
          </a:bodyPr>
          <a:lstStyle/>
          <a:p>
            <a:r>
              <a:rPr lang="en-US" sz="1600" dirty="0"/>
              <a:t>Information in the manual (continued)</a:t>
            </a:r>
          </a:p>
          <a:p>
            <a:pPr lvl="1"/>
            <a:r>
              <a:rPr lang="en-US" sz="1600" dirty="0"/>
              <a:t>Lead Facilitator- Role and Responsibility ( p. 27)</a:t>
            </a:r>
          </a:p>
          <a:p>
            <a:pPr lvl="1"/>
            <a:r>
              <a:rPr lang="en-US" sz="1600" dirty="0"/>
              <a:t>Planning Timetable (p. 28)</a:t>
            </a:r>
          </a:p>
          <a:p>
            <a:pPr lvl="1"/>
            <a:r>
              <a:rPr lang="en-US" sz="1600" b="1" dirty="0"/>
              <a:t>Planning Checklist (pp. 29-32) Local Training</a:t>
            </a:r>
          </a:p>
          <a:p>
            <a:pPr lvl="1"/>
            <a:r>
              <a:rPr lang="en-US" sz="1600" b="1" dirty="0"/>
              <a:t>Adult Expectations (p. 33)   Local Training</a:t>
            </a:r>
          </a:p>
          <a:p>
            <a:pPr lvl="1"/>
            <a:r>
              <a:rPr lang="en-US" sz="1600" b="1" dirty="0"/>
              <a:t>Committee/Chaperone Schedule (p. 34)  Local Training</a:t>
            </a:r>
          </a:p>
          <a:p>
            <a:pPr lvl="1"/>
            <a:r>
              <a:rPr lang="en-US" sz="1600" dirty="0"/>
              <a:t> Supplies—Permanent and Students (p. 36)</a:t>
            </a:r>
          </a:p>
          <a:p>
            <a:pPr lvl="1"/>
            <a:r>
              <a:rPr lang="en-US" sz="1600" dirty="0"/>
              <a:t>T-Shirt—Size Suggestions (p. 36) – Design posted on website</a:t>
            </a:r>
          </a:p>
          <a:p>
            <a:pPr lvl="1"/>
            <a:r>
              <a:rPr lang="en-US" sz="1600" dirty="0"/>
              <a:t>Snacks (p.37)</a:t>
            </a:r>
          </a:p>
        </p:txBody>
      </p:sp>
      <p:sp>
        <p:nvSpPr>
          <p:cNvPr id="9"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Fingerprint">
            <a:extLst>
              <a:ext uri="{FF2B5EF4-FFF2-40B4-BE49-F238E27FC236}">
                <a16:creationId xmlns:a16="http://schemas.microsoft.com/office/drawing/2014/main" id="{0094C34A-A3E9-4AF7-9CFC-E2D47C04A4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561262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group of people posing for a photo&#10;&#10;Description automatically generated">
            <a:extLst>
              <a:ext uri="{FF2B5EF4-FFF2-40B4-BE49-F238E27FC236}">
                <a16:creationId xmlns:a16="http://schemas.microsoft.com/office/drawing/2014/main" id="{8F9BB5DE-D195-4967-B0AE-77DBC32AB54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2774" r="-1" b="5267"/>
          <a:stretch/>
        </p:blipFill>
        <p:spPr>
          <a:xfrm>
            <a:off x="4547938" y="3681409"/>
            <a:ext cx="7644062" cy="3176595"/>
          </a:xfrm>
          <a:prstGeom prst="rect">
            <a:avLst/>
          </a:prstGeom>
        </p:spPr>
      </p:pic>
      <p:pic>
        <p:nvPicPr>
          <p:cNvPr id="6" name="Content Placeholder 5" descr="A large group of people posing for a photo&#10;&#10;Description automatically generated">
            <a:extLst>
              <a:ext uri="{FF2B5EF4-FFF2-40B4-BE49-F238E27FC236}">
                <a16:creationId xmlns:a16="http://schemas.microsoft.com/office/drawing/2014/main" id="{48B589E6-911F-4078-9058-11FE31184C53}"/>
              </a:ext>
            </a:extLst>
          </p:cNvPr>
          <p:cNvPicPr>
            <a:picLocks noGrp="1" noChangeAspect="1"/>
          </p:cNvPicPr>
          <p:nvPr>
            <p:ph sz="half" idx="1"/>
          </p:nvPr>
        </p:nvPicPr>
        <p:blipFill rotWithShape="1">
          <a:blip r:embed="rId3">
            <a:alphaModFix/>
            <a:extLst>
              <a:ext uri="{28A0092B-C50C-407E-A947-70E740481C1C}">
                <a14:useLocalDpi xmlns:a14="http://schemas.microsoft.com/office/drawing/2010/main" val="0"/>
              </a:ext>
            </a:extLst>
          </a:blip>
          <a:srcRect t="22261" r="-1" b="5588"/>
          <a:stretch/>
        </p:blipFill>
        <p:spPr>
          <a:xfrm>
            <a:off x="4547937" y="-5"/>
            <a:ext cx="7644062" cy="3681406"/>
          </a:xfrm>
          <a:prstGeom prst="rect">
            <a:avLst/>
          </a:prstGeom>
        </p:spPr>
      </p:pic>
      <p:sp>
        <p:nvSpPr>
          <p:cNvPr id="2" name="Title 1">
            <a:extLst>
              <a:ext uri="{FF2B5EF4-FFF2-40B4-BE49-F238E27FC236}">
                <a16:creationId xmlns:a16="http://schemas.microsoft.com/office/drawing/2014/main" id="{A822C902-B8B5-4E22-B372-97A26749D22F}"/>
              </a:ext>
            </a:extLst>
          </p:cNvPr>
          <p:cNvSpPr>
            <a:spLocks noGrp="1"/>
          </p:cNvSpPr>
          <p:nvPr>
            <p:ph type="title"/>
          </p:nvPr>
        </p:nvSpPr>
        <p:spPr>
          <a:xfrm>
            <a:off x="838200" y="1115219"/>
            <a:ext cx="5395912" cy="2387600"/>
          </a:xfrm>
        </p:spPr>
        <p:txBody>
          <a:bodyPr vert="horz" lIns="91440" tIns="45720" rIns="91440" bIns="45720" rtlCol="0" anchor="b">
            <a:normAutofit/>
          </a:bodyPr>
          <a:lstStyle/>
          <a:p>
            <a:r>
              <a:rPr lang="en-US" sz="3100" b="1" kern="1200">
                <a:solidFill>
                  <a:schemeClr val="bg1"/>
                </a:solidFill>
                <a:latin typeface="+mj-lt"/>
                <a:ea typeface="+mj-ea"/>
                <a:cs typeface="+mj-cs"/>
              </a:rPr>
              <a:t>Remember to get a great group picture on Saturday Morning before Lunch—send it to Lisa Pryon at KI (lpyron@kiwanis.org)</a:t>
            </a:r>
          </a:p>
        </p:txBody>
      </p:sp>
      <p:cxnSp>
        <p:nvCxnSpPr>
          <p:cNvPr id="17" name="Straight Connector 1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1231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9D2000C-9EE3-435F-B2DB-207DBE82F499}"/>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MARKETING RESOURCES</a:t>
            </a:r>
          </a:p>
        </p:txBody>
      </p:sp>
      <p:sp>
        <p:nvSpPr>
          <p:cNvPr id="3" name="Content Placeholder 2">
            <a:extLst>
              <a:ext uri="{FF2B5EF4-FFF2-40B4-BE49-F238E27FC236}">
                <a16:creationId xmlns:a16="http://schemas.microsoft.com/office/drawing/2014/main" id="{C5CEAAEE-43B5-4C42-A01A-95DBDFBF9E63}"/>
              </a:ext>
            </a:extLst>
          </p:cNvPr>
          <p:cNvSpPr>
            <a:spLocks noGrp="1"/>
          </p:cNvSpPr>
          <p:nvPr>
            <p:ph idx="1"/>
          </p:nvPr>
        </p:nvSpPr>
        <p:spPr>
          <a:xfrm>
            <a:off x="1367624" y="2490436"/>
            <a:ext cx="9708995" cy="3567173"/>
          </a:xfrm>
        </p:spPr>
        <p:txBody>
          <a:bodyPr anchor="ctr">
            <a:normAutofit/>
          </a:bodyPr>
          <a:lstStyle/>
          <a:p>
            <a:r>
              <a:rPr lang="en-US" sz="2400" dirty="0"/>
              <a:t>Each event should plan a schedule of promotions for Kiwanis mid-winters, Key Club DCONS, and Kiwanis conventions.  </a:t>
            </a:r>
          </a:p>
          <a:p>
            <a:r>
              <a:rPr lang="en-US" sz="2400" dirty="0"/>
              <a:t>Limited supplies of Key Club flyer, adult promo piece and Personality Traits</a:t>
            </a:r>
          </a:p>
          <a:p>
            <a:pPr marL="0" indent="0">
              <a:buNone/>
            </a:pPr>
            <a:r>
              <a:rPr lang="en-US" sz="2400" dirty="0"/>
              <a:t>---Contact KL office in Indianapolis—first come, first served!!</a:t>
            </a:r>
          </a:p>
          <a:p>
            <a:r>
              <a:rPr lang="en-US" sz="2400" dirty="0"/>
              <a:t>Available for download= flyers for each demographic group (on website)</a:t>
            </a:r>
          </a:p>
          <a:p>
            <a:r>
              <a:rPr lang="en-US" sz="2400" dirty="0"/>
              <a:t>Each event should customize their own flyer with date, cost, registration link, and contact information. </a:t>
            </a:r>
          </a:p>
          <a:p>
            <a:r>
              <a:rPr lang="en-US" sz="2400" dirty="0"/>
              <a:t>Work to have information in Kiwanis and Key Club newsletters</a:t>
            </a:r>
          </a:p>
        </p:txBody>
      </p:sp>
    </p:spTree>
    <p:extLst>
      <p:ext uri="{BB962C8B-B14F-4D97-AF65-F5344CB8AC3E}">
        <p14:creationId xmlns:p14="http://schemas.microsoft.com/office/powerpoint/2010/main" val="1028225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44CB4EE-83AD-4C56-872E-1E3F03E70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255E12D-D5B1-4FC4-8749-1071889607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2164" y="-1"/>
            <a:ext cx="759618" cy="6858000"/>
          </a:xfrm>
          <a:custGeom>
            <a:avLst/>
            <a:gdLst>
              <a:gd name="connsiteX0" fmla="*/ 2273 w 759618"/>
              <a:gd name="connsiteY0" fmla="*/ 0 h 6858000"/>
              <a:gd name="connsiteX1" fmla="*/ 759617 w 759618"/>
              <a:gd name="connsiteY1" fmla="*/ 0 h 6858000"/>
              <a:gd name="connsiteX2" fmla="*/ 759617 w 759618"/>
              <a:gd name="connsiteY2" fmla="*/ 1613807 h 6858000"/>
              <a:gd name="connsiteX3" fmla="*/ 759618 w 759618"/>
              <a:gd name="connsiteY3" fmla="*/ 1613808 h 6858000"/>
              <a:gd name="connsiteX4" fmla="*/ 759618 w 759618"/>
              <a:gd name="connsiteY4" fmla="*/ 6858000 h 6858000"/>
              <a:gd name="connsiteX5" fmla="*/ 0 w 759618"/>
              <a:gd name="connsiteY5" fmla="*/ 6391227 h 6858000"/>
              <a:gd name="connsiteX6" fmla="*/ 0 w 759618"/>
              <a:gd name="connsiteY6" fmla="*/ 1147035 h 6858000"/>
              <a:gd name="connsiteX7" fmla="*/ 2273 w 759618"/>
              <a:gd name="connsiteY7" fmla="*/ 114843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618" h="6858000">
                <a:moveTo>
                  <a:pt x="2273" y="0"/>
                </a:moveTo>
                <a:lnTo>
                  <a:pt x="759617" y="0"/>
                </a:lnTo>
                <a:lnTo>
                  <a:pt x="759617" y="1613807"/>
                </a:lnTo>
                <a:lnTo>
                  <a:pt x="759618" y="1613808"/>
                </a:lnTo>
                <a:lnTo>
                  <a:pt x="759618" y="6858000"/>
                </a:lnTo>
                <a:lnTo>
                  <a:pt x="0" y="6391227"/>
                </a:lnTo>
                <a:lnTo>
                  <a:pt x="0" y="1147035"/>
                </a:lnTo>
                <a:lnTo>
                  <a:pt x="2273" y="11484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29" name="Freeform 7">
            <a:extLst>
              <a:ext uri="{FF2B5EF4-FFF2-40B4-BE49-F238E27FC236}">
                <a16:creationId xmlns:a16="http://schemas.microsoft.com/office/drawing/2014/main" id="{9B20A794-0515-443F-9764-44A6569EC3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879652"/>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6" name="Picture Placeholder 5" descr="A picture containing calendar&#10;&#10;Description automatically generated">
            <a:extLst>
              <a:ext uri="{FF2B5EF4-FFF2-40B4-BE49-F238E27FC236}">
                <a16:creationId xmlns:a16="http://schemas.microsoft.com/office/drawing/2014/main" id="{BA824202-0C6E-4D3D-A082-2C30E99626DC}"/>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303" r="3" b="3"/>
          <a:stretch/>
        </p:blipFill>
        <p:spPr>
          <a:xfrm>
            <a:off x="1" y="1"/>
            <a:ext cx="4634682" cy="6141008"/>
          </a:xfrm>
          <a:prstGeom prst="rect">
            <a:avLst/>
          </a:prstGeom>
        </p:spPr>
      </p:pic>
      <p:sp>
        <p:nvSpPr>
          <p:cNvPr id="31" name="Rectangle 8">
            <a:extLst>
              <a:ext uri="{FF2B5EF4-FFF2-40B4-BE49-F238E27FC236}">
                <a16:creationId xmlns:a16="http://schemas.microsoft.com/office/drawing/2014/main" id="{A9CE15CA-2228-4197-93B9-E41A1DC42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
            <a:ext cx="7287170" cy="685799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38A842A-3DB7-4009-A3BD-3FA7F1D92A0A}"/>
              </a:ext>
            </a:extLst>
          </p:cNvPr>
          <p:cNvSpPr>
            <a:spLocks noGrp="1"/>
          </p:cNvSpPr>
          <p:nvPr>
            <p:ph type="title"/>
          </p:nvPr>
        </p:nvSpPr>
        <p:spPr>
          <a:xfrm>
            <a:off x="5552841" y="643465"/>
            <a:ext cx="5840770" cy="1779626"/>
          </a:xfrm>
        </p:spPr>
        <p:txBody>
          <a:bodyPr vert="horz" lIns="91440" tIns="45720" rIns="91440" bIns="45720" rtlCol="0" anchor="ctr">
            <a:normAutofit/>
          </a:bodyPr>
          <a:lstStyle/>
          <a:p>
            <a:r>
              <a:rPr lang="en-US" sz="4000" b="1">
                <a:solidFill>
                  <a:srgbClr val="FFFFFF"/>
                </a:solidFill>
              </a:rPr>
              <a:t>Event Marketing Piece</a:t>
            </a:r>
          </a:p>
        </p:txBody>
      </p:sp>
      <p:sp>
        <p:nvSpPr>
          <p:cNvPr id="4" name="Text Placeholder 3">
            <a:extLst>
              <a:ext uri="{FF2B5EF4-FFF2-40B4-BE49-F238E27FC236}">
                <a16:creationId xmlns:a16="http://schemas.microsoft.com/office/drawing/2014/main" id="{159642E1-6BED-42F1-9472-8D80821A2FC5}"/>
              </a:ext>
            </a:extLst>
          </p:cNvPr>
          <p:cNvSpPr>
            <a:spLocks noGrp="1"/>
          </p:cNvSpPr>
          <p:nvPr>
            <p:ph type="body" sz="half" idx="2"/>
          </p:nvPr>
        </p:nvSpPr>
        <p:spPr>
          <a:xfrm>
            <a:off x="5552840" y="2518012"/>
            <a:ext cx="5840770" cy="3622997"/>
          </a:xfrm>
        </p:spPr>
        <p:txBody>
          <a:bodyPr vert="horz" lIns="91440" tIns="45720" rIns="91440" bIns="45720" rtlCol="0" anchor="t">
            <a:normAutofit/>
          </a:bodyPr>
          <a:lstStyle/>
          <a:p>
            <a:pPr indent="-228600">
              <a:buFont typeface="Arial" panose="020B0604020202020204" pitchFamily="34" charset="0"/>
              <a:buChar char="•"/>
            </a:pPr>
            <a:r>
              <a:rPr lang="en-US" sz="2400">
                <a:solidFill>
                  <a:srgbClr val="FEFFFF"/>
                </a:solidFill>
              </a:rPr>
              <a:t>This is a recent example of an Event marketing piece that was prepared by our team in Georgia.  Most of these pictures are from their past events.   </a:t>
            </a:r>
          </a:p>
          <a:p>
            <a:pPr indent="-228600">
              <a:buFont typeface="Arial" panose="020B0604020202020204" pitchFamily="34" charset="0"/>
              <a:buChar char="•"/>
            </a:pPr>
            <a:endParaRPr lang="en-US" sz="2400">
              <a:solidFill>
                <a:srgbClr val="FEFFFF"/>
              </a:solidFill>
            </a:endParaRPr>
          </a:p>
          <a:p>
            <a:pPr indent="-228600">
              <a:buFont typeface="Arial" panose="020B0604020202020204" pitchFamily="34" charset="0"/>
              <a:buChar char="•"/>
            </a:pPr>
            <a:r>
              <a:rPr lang="en-US" sz="2400">
                <a:solidFill>
                  <a:srgbClr val="FEFFFF"/>
                </a:solidFill>
              </a:rPr>
              <a:t>Way to go team Georgia!!!!</a:t>
            </a:r>
          </a:p>
        </p:txBody>
      </p:sp>
    </p:spTree>
    <p:extLst>
      <p:ext uri="{BB962C8B-B14F-4D97-AF65-F5344CB8AC3E}">
        <p14:creationId xmlns:p14="http://schemas.microsoft.com/office/powerpoint/2010/main" val="153469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D7F1DAA-6B22-4791-96F9-E3C37E753D9C}"/>
              </a:ext>
            </a:extLst>
          </p:cNvPr>
          <p:cNvSpPr>
            <a:spLocks noGrp="1"/>
          </p:cNvSpPr>
          <p:nvPr>
            <p:ph type="title"/>
          </p:nvPr>
        </p:nvSpPr>
        <p:spPr>
          <a:xfrm>
            <a:off x="1098468" y="885651"/>
            <a:ext cx="3229803" cy="4624603"/>
          </a:xfrm>
        </p:spPr>
        <p:txBody>
          <a:bodyPr>
            <a:normAutofit/>
          </a:bodyPr>
          <a:lstStyle/>
          <a:p>
            <a:r>
              <a:rPr lang="en-US" dirty="0">
                <a:solidFill>
                  <a:srgbClr val="FFFFFF"/>
                </a:solidFill>
              </a:rPr>
              <a:t>What have we learned?</a:t>
            </a:r>
          </a:p>
        </p:txBody>
      </p:sp>
      <p:sp>
        <p:nvSpPr>
          <p:cNvPr id="3" name="Content Placeholder 2">
            <a:extLst>
              <a:ext uri="{FF2B5EF4-FFF2-40B4-BE49-F238E27FC236}">
                <a16:creationId xmlns:a16="http://schemas.microsoft.com/office/drawing/2014/main" id="{2DD8DD31-D0AC-4F87-9F5B-88C5B0A46298}"/>
              </a:ext>
            </a:extLst>
          </p:cNvPr>
          <p:cNvSpPr>
            <a:spLocks noGrp="1"/>
          </p:cNvSpPr>
          <p:nvPr>
            <p:ph idx="1"/>
          </p:nvPr>
        </p:nvSpPr>
        <p:spPr>
          <a:xfrm>
            <a:off x="4978708" y="885651"/>
            <a:ext cx="6525220" cy="4616849"/>
          </a:xfrm>
        </p:spPr>
        <p:txBody>
          <a:bodyPr anchor="ctr">
            <a:normAutofit/>
          </a:bodyPr>
          <a:lstStyle/>
          <a:p>
            <a:r>
              <a:rPr lang="en-US" sz="2400" dirty="0"/>
              <a:t>Teams from TN-NH-CO-IN</a:t>
            </a:r>
          </a:p>
          <a:p>
            <a:r>
              <a:rPr lang="en-US" sz="2400" dirty="0"/>
              <a:t>Need for new group of Student Facilitators</a:t>
            </a:r>
          </a:p>
          <a:p>
            <a:r>
              <a:rPr lang="en-US" sz="2400" dirty="0"/>
              <a:t>Approach all promotion to students and most of adults as a brand new “product”</a:t>
            </a:r>
          </a:p>
          <a:p>
            <a:r>
              <a:rPr lang="en-US" sz="2400" dirty="0"/>
              <a:t>What Else?</a:t>
            </a:r>
          </a:p>
          <a:p>
            <a:endParaRPr lang="en-US" sz="2400" dirty="0"/>
          </a:p>
          <a:p>
            <a:r>
              <a:rPr lang="en-US" sz="2400" dirty="0"/>
              <a:t>Questions….</a:t>
            </a:r>
          </a:p>
        </p:txBody>
      </p:sp>
    </p:spTree>
    <p:extLst>
      <p:ext uri="{BB962C8B-B14F-4D97-AF65-F5344CB8AC3E}">
        <p14:creationId xmlns:p14="http://schemas.microsoft.com/office/powerpoint/2010/main" val="2350744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13F3D0-70A7-4A0E-9786-2BE45065473F}"/>
              </a:ext>
            </a:extLst>
          </p:cNvPr>
          <p:cNvSpPr>
            <a:spLocks noGrp="1"/>
          </p:cNvSpPr>
          <p:nvPr>
            <p:ph type="title"/>
          </p:nvPr>
        </p:nvSpPr>
        <p:spPr>
          <a:xfrm>
            <a:off x="742950" y="742951"/>
            <a:ext cx="3476625" cy="4962524"/>
          </a:xfrm>
        </p:spPr>
        <p:txBody>
          <a:bodyPr vert="horz" lIns="91440" tIns="45720" rIns="91440" bIns="45720" rtlCol="0">
            <a:normAutofit/>
          </a:bodyPr>
          <a:lstStyle/>
          <a:p>
            <a:pPr algn="ctr"/>
            <a:r>
              <a:rPr lang="en-US" sz="4800">
                <a:solidFill>
                  <a:srgbClr val="FFFFFF"/>
                </a:solidFill>
              </a:rPr>
              <a:t>Thank you for all you will do to bring Key Leader to the world in 2022!!!</a:t>
            </a:r>
          </a:p>
        </p:txBody>
      </p:sp>
      <p:pic>
        <p:nvPicPr>
          <p:cNvPr id="4" name="Picture 3" descr="A person holding a globe">
            <a:extLst>
              <a:ext uri="{FF2B5EF4-FFF2-40B4-BE49-F238E27FC236}">
                <a16:creationId xmlns:a16="http://schemas.microsoft.com/office/drawing/2014/main" id="{C6B2E11E-15BF-413B-A9A4-2F8486AD7460}"/>
              </a:ext>
            </a:extLst>
          </p:cNvPr>
          <p:cNvPicPr>
            <a:picLocks noChangeAspect="1"/>
          </p:cNvPicPr>
          <p:nvPr/>
        </p:nvPicPr>
        <p:blipFill rotWithShape="1">
          <a:blip r:embed="rId2"/>
          <a:srcRect l="8219" r="7887"/>
          <a:stretch/>
        </p:blipFill>
        <p:spPr>
          <a:xfrm>
            <a:off x="5153822" y="1108992"/>
            <a:ext cx="6553545" cy="4647958"/>
          </a:xfrm>
          <a:prstGeom prst="rect">
            <a:avLst/>
          </a:prstGeom>
        </p:spPr>
      </p:pic>
    </p:spTree>
    <p:extLst>
      <p:ext uri="{BB962C8B-B14F-4D97-AF65-F5344CB8AC3E}">
        <p14:creationId xmlns:p14="http://schemas.microsoft.com/office/powerpoint/2010/main" val="65989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1014</Words>
  <Application>Microsoft Office PowerPoint</Application>
  <PresentationFormat>Widescreen</PresentationFormat>
  <Paragraphs>79</Paragraphs>
  <Slides>16</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2" baseType="lpstr">
      <vt:lpstr>Arial</vt:lpstr>
      <vt:lpstr>Attic</vt:lpstr>
      <vt:lpstr>Calibri</vt:lpstr>
      <vt:lpstr>Calibri Light</vt:lpstr>
      <vt:lpstr>Office Theme</vt:lpstr>
      <vt:lpstr>Worksheet</vt:lpstr>
      <vt:lpstr>Please enter your state/province in the Chat plus the year you first attended a Key Leader event. </vt:lpstr>
      <vt:lpstr>2022 Volunteer Training</vt:lpstr>
      <vt:lpstr>WELCOME TO ALL OUR GREAT VOLUNTEERS!!</vt:lpstr>
      <vt:lpstr>Kiwanis Key Leader 2005-2022</vt:lpstr>
      <vt:lpstr>www.key-leader.org </vt:lpstr>
      <vt:lpstr>COVID-19 and Key Leader</vt:lpstr>
      <vt:lpstr>COVID-19 and Key Leader</vt:lpstr>
      <vt:lpstr>Kiwanis Youth Protection Guidelines</vt:lpstr>
      <vt:lpstr>Kiwanis Youth Protection Guidelines</vt:lpstr>
      <vt:lpstr>Key Leader Marketing and Logistics Manual</vt:lpstr>
      <vt:lpstr>Key Leader Marketing and Logistics Manual - 2</vt:lpstr>
      <vt:lpstr>Remember to get a great group picture on Saturday Morning before Lunch—send it to Lisa Pryon at KI (lpyron@kiwanis.org)</vt:lpstr>
      <vt:lpstr>MARKETING RESOURCES</vt:lpstr>
      <vt:lpstr>Event Marketing Piece</vt:lpstr>
      <vt:lpstr>What have we learned?</vt:lpstr>
      <vt:lpstr>Thank you for all you will do to bring Key Leader to the world in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enter your state/province in the Chat plus the year you first attended a Key Leader event.</dc:title>
  <dc:creator>Dick Peterson</dc:creator>
  <cp:lastModifiedBy>Lisa Pyron</cp:lastModifiedBy>
  <cp:revision>5</cp:revision>
  <dcterms:created xsi:type="dcterms:W3CDTF">2022-02-10T13:47:53Z</dcterms:created>
  <dcterms:modified xsi:type="dcterms:W3CDTF">2022-02-22T23:54:47Z</dcterms:modified>
</cp:coreProperties>
</file>