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27"/>
  </p:notesMasterIdLst>
  <p:sldIdLst>
    <p:sldId id="256" r:id="rId2"/>
    <p:sldId id="281" r:id="rId3"/>
    <p:sldId id="265" r:id="rId4"/>
    <p:sldId id="271" r:id="rId5"/>
    <p:sldId id="282" r:id="rId6"/>
    <p:sldId id="274" r:id="rId7"/>
    <p:sldId id="258" r:id="rId8"/>
    <p:sldId id="279" r:id="rId9"/>
    <p:sldId id="280" r:id="rId10"/>
    <p:sldId id="262" r:id="rId11"/>
    <p:sldId id="284" r:id="rId12"/>
    <p:sldId id="288" r:id="rId13"/>
    <p:sldId id="259" r:id="rId14"/>
    <p:sldId id="260" r:id="rId15"/>
    <p:sldId id="285" r:id="rId16"/>
    <p:sldId id="289" r:id="rId17"/>
    <p:sldId id="266" r:id="rId18"/>
    <p:sldId id="267" r:id="rId19"/>
    <p:sldId id="269" r:id="rId20"/>
    <p:sldId id="264" r:id="rId21"/>
    <p:sldId id="261" r:id="rId22"/>
    <p:sldId id="268" r:id="rId23"/>
    <p:sldId id="277" r:id="rId24"/>
    <p:sldId id="276" r:id="rId25"/>
    <p:sldId id="27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9" autoAdjust="0"/>
  </p:normalViewPr>
  <p:slideViewPr>
    <p:cSldViewPr>
      <p:cViewPr varScale="1">
        <p:scale>
          <a:sx n="92" d="100"/>
          <a:sy n="92" d="100"/>
        </p:scale>
        <p:origin x="-120"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70" d="100"/>
          <a:sy n="70" d="100"/>
        </p:scale>
        <p:origin x="-2766" y="-9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D669EC-ED71-429C-B092-59A44EFA4F19}" type="datetimeFigureOut">
              <a:rPr lang="en-US" smtClean="0"/>
              <a:pPr/>
              <a:t>1/29/2016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B56CCD-C3E9-4F45-BC4B-FD863E9E85D3}"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Welcome! Time to do some Q and A about Kiwanis Key Leader.</a:t>
            </a:r>
            <a:endParaRPr lang="en-US" dirty="0"/>
          </a:p>
        </p:txBody>
      </p:sp>
      <p:sp>
        <p:nvSpPr>
          <p:cNvPr id="4" name="Slide Number Placeholder 3"/>
          <p:cNvSpPr>
            <a:spLocks noGrp="1"/>
          </p:cNvSpPr>
          <p:nvPr>
            <p:ph type="sldNum" sz="quarter" idx="10"/>
          </p:nvPr>
        </p:nvSpPr>
        <p:spPr/>
        <p:txBody>
          <a:bodyPr/>
          <a:lstStyle/>
          <a:p>
            <a:fld id="{1EB56CCD-C3E9-4F45-BC4B-FD863E9E85D3}"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Key Leader is a weekend service leadership retreat for High School students.</a:t>
            </a:r>
          </a:p>
          <a:p>
            <a:r>
              <a:rPr lang="en-US" dirty="0" smtClean="0"/>
              <a:t>In most cases, events are held at residence camp facilities</a:t>
            </a:r>
          </a:p>
          <a:p>
            <a:r>
              <a:rPr lang="en-US" dirty="0" smtClean="0"/>
              <a:t>Teens</a:t>
            </a:r>
            <a:r>
              <a:rPr lang="en-US" baseline="0" dirty="0" smtClean="0"/>
              <a:t> are placed into “neighborhoods” for the weekend, which allows for group work and discussion during break out sessions</a:t>
            </a:r>
            <a:endParaRPr lang="en-US" dirty="0" smtClean="0"/>
          </a:p>
          <a:p>
            <a:endParaRPr lang="en-US" dirty="0" smtClean="0"/>
          </a:p>
          <a:p>
            <a:endParaRPr lang="en-US" dirty="0" smtClean="0"/>
          </a:p>
          <a:p>
            <a:endParaRPr lang="en-US" dirty="0" smtClean="0"/>
          </a:p>
          <a:p>
            <a:r>
              <a:rPr lang="en-US" dirty="0" smtClean="0"/>
              <a:t>Service Leadership is one of the foundations of Kiwanis, from K-Kids to Classic Kiwanis.</a:t>
            </a:r>
            <a:endParaRPr lang="en-US" dirty="0"/>
          </a:p>
        </p:txBody>
      </p:sp>
      <p:sp>
        <p:nvSpPr>
          <p:cNvPr id="4" name="Slide Number Placeholder 3"/>
          <p:cNvSpPr>
            <a:spLocks noGrp="1"/>
          </p:cNvSpPr>
          <p:nvPr>
            <p:ph type="sldNum" sz="quarter" idx="10"/>
          </p:nvPr>
        </p:nvSpPr>
        <p:spPr/>
        <p:txBody>
          <a:bodyPr/>
          <a:lstStyle/>
          <a:p>
            <a:fld id="{1EB56CCD-C3E9-4F45-BC4B-FD863E9E85D3}"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Kiwanis</a:t>
            </a:r>
            <a:r>
              <a:rPr lang="en-US" baseline="0" dirty="0" smtClean="0"/>
              <a:t> was created in 1915</a:t>
            </a:r>
          </a:p>
          <a:p>
            <a:r>
              <a:rPr lang="en-US" baseline="0" dirty="0" smtClean="0"/>
              <a:t>Ten years later, in 1925, Key Club was created for High School students</a:t>
            </a:r>
          </a:p>
          <a:p>
            <a:r>
              <a:rPr lang="en-US" baseline="0" dirty="0" smtClean="0"/>
              <a:t>In the late 1980’s, the idea was “born” to develop a leadership weekend for District Governors and one “future” leader for Key Club</a:t>
            </a:r>
          </a:p>
          <a:p>
            <a:r>
              <a:rPr lang="en-US" baseline="0" dirty="0" smtClean="0"/>
              <a:t>After many changes and partnerships with other national organizations, the idea progressed into our current Key Leader program</a:t>
            </a:r>
          </a:p>
          <a:p>
            <a:r>
              <a:rPr lang="en-US" baseline="0" dirty="0" smtClean="0"/>
              <a:t>Overall numbers show that half of our graduates are not affiliated with any Kiwanis-family programs</a:t>
            </a:r>
          </a:p>
        </p:txBody>
      </p:sp>
      <p:sp>
        <p:nvSpPr>
          <p:cNvPr id="4" name="Slide Number Placeholder 3"/>
          <p:cNvSpPr>
            <a:spLocks noGrp="1"/>
          </p:cNvSpPr>
          <p:nvPr>
            <p:ph type="sldNum" sz="quarter" idx="10"/>
          </p:nvPr>
        </p:nvSpPr>
        <p:spPr/>
        <p:txBody>
          <a:bodyPr/>
          <a:lstStyle/>
          <a:p>
            <a:fld id="{1EB56CCD-C3E9-4F45-BC4B-FD863E9E85D3}"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Key Leader mission is the driving force</a:t>
            </a:r>
            <a:r>
              <a:rPr lang="en-US" baseline="0" dirty="0" smtClean="0"/>
              <a:t> of the program, which is the core of Kiwanis since 1915 – how to better serve others and the children of the world</a:t>
            </a:r>
            <a:endParaRPr lang="en-US" dirty="0"/>
          </a:p>
        </p:txBody>
      </p:sp>
      <p:sp>
        <p:nvSpPr>
          <p:cNvPr id="4" name="Slide Number Placeholder 3"/>
          <p:cNvSpPr>
            <a:spLocks noGrp="1"/>
          </p:cNvSpPr>
          <p:nvPr>
            <p:ph type="sldNum" sz="quarter" idx="10"/>
          </p:nvPr>
        </p:nvSpPr>
        <p:spPr/>
        <p:txBody>
          <a:bodyPr/>
          <a:lstStyle/>
          <a:p>
            <a:fld id="{1EB56CCD-C3E9-4F45-BC4B-FD863E9E85D3}" type="slidenum">
              <a:rPr lang="en-US" smtClean="0"/>
              <a:pPr/>
              <a:t>6</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Integrity are the students values that they hold , doing the right thing</a:t>
            </a:r>
          </a:p>
          <a:p>
            <a:r>
              <a:rPr lang="en-US" dirty="0" smtClean="0"/>
              <a:t>Growth – Developing in Mind, Body, and Spirit</a:t>
            </a:r>
          </a:p>
          <a:p>
            <a:r>
              <a:rPr lang="en-US" dirty="0" smtClean="0"/>
              <a:t>Respect – Showing consideration for self, others, and property</a:t>
            </a:r>
          </a:p>
          <a:p>
            <a:r>
              <a:rPr lang="en-US" dirty="0" smtClean="0"/>
              <a:t>Community – Developing relationships to achieve positive goals</a:t>
            </a:r>
          </a:p>
          <a:p>
            <a:r>
              <a:rPr lang="en-US" dirty="0" smtClean="0"/>
              <a:t>Pursuit of Excellence -  Expecting and achieving the best</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Students spend from 6:00pm Friday until noon on Sunday learning our Five Principles, as well as</a:t>
            </a:r>
            <a:r>
              <a:rPr lang="en-US" baseline="0" dirty="0" smtClean="0"/>
              <a:t> other life skills, </a:t>
            </a:r>
            <a:r>
              <a:rPr lang="en-US" dirty="0" smtClean="0"/>
              <a:t>and how to incorporate them into their daily lives</a:t>
            </a:r>
          </a:p>
          <a:p>
            <a:endParaRPr lang="en-US" dirty="0"/>
          </a:p>
        </p:txBody>
      </p:sp>
      <p:sp>
        <p:nvSpPr>
          <p:cNvPr id="4" name="Slide Number Placeholder 3"/>
          <p:cNvSpPr>
            <a:spLocks noGrp="1"/>
          </p:cNvSpPr>
          <p:nvPr>
            <p:ph type="sldNum" sz="quarter" idx="10"/>
          </p:nvPr>
        </p:nvSpPr>
        <p:spPr/>
        <p:txBody>
          <a:bodyPr/>
          <a:lstStyle/>
          <a:p>
            <a:fld id="{1EB56CCD-C3E9-4F45-BC4B-FD863E9E85D3}" type="slidenum">
              <a:rPr lang="en-US" smtClean="0"/>
              <a:pPr/>
              <a:t>7</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Natali is a Kiwanis member who volunteered for a recent Key Leader event</a:t>
            </a:r>
            <a:endParaRPr lang="en-US" dirty="0"/>
          </a:p>
        </p:txBody>
      </p:sp>
      <p:sp>
        <p:nvSpPr>
          <p:cNvPr id="4" name="Slide Number Placeholder 3"/>
          <p:cNvSpPr>
            <a:spLocks noGrp="1"/>
          </p:cNvSpPr>
          <p:nvPr>
            <p:ph type="sldNum" sz="quarter" idx="10"/>
          </p:nvPr>
        </p:nvSpPr>
        <p:spPr/>
        <p:txBody>
          <a:bodyPr/>
          <a:lstStyle/>
          <a:p>
            <a:fld id="{1EB56CCD-C3E9-4F45-BC4B-FD863E9E85D3}" type="slidenum">
              <a:rPr lang="en-US" smtClean="0"/>
              <a:pPr/>
              <a:t>10</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Once the weekend is over, the graduates, as well as adult</a:t>
            </a:r>
            <a:r>
              <a:rPr lang="en-US" baseline="0" dirty="0" smtClean="0"/>
              <a:t> volunteers should be able to explain what they have learned and accomplished, as well as how they will take what they learned into their community </a:t>
            </a:r>
            <a:endParaRPr lang="en-US" dirty="0"/>
          </a:p>
        </p:txBody>
      </p:sp>
      <p:sp>
        <p:nvSpPr>
          <p:cNvPr id="4" name="Slide Number Placeholder 3"/>
          <p:cNvSpPr>
            <a:spLocks noGrp="1"/>
          </p:cNvSpPr>
          <p:nvPr>
            <p:ph type="sldNum" sz="quarter" idx="10"/>
          </p:nvPr>
        </p:nvSpPr>
        <p:spPr/>
        <p:txBody>
          <a:bodyPr/>
          <a:lstStyle/>
          <a:p>
            <a:fld id="{1EB56CCD-C3E9-4F45-BC4B-FD863E9E85D3}" type="slidenum">
              <a:rPr lang="en-US" smtClean="0"/>
              <a:pPr/>
              <a:t>12</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have held Key Leader numerous times in almost every state in the United States. Although there are some East Coast states missing, we have been able to draw many students to surrounding state’s Key Leader events.</a:t>
            </a:r>
            <a:endParaRPr lang="en-US" dirty="0"/>
          </a:p>
        </p:txBody>
      </p:sp>
      <p:sp>
        <p:nvSpPr>
          <p:cNvPr id="4" name="Slide Number Placeholder 3"/>
          <p:cNvSpPr>
            <a:spLocks noGrp="1"/>
          </p:cNvSpPr>
          <p:nvPr>
            <p:ph type="sldNum" sz="quarter" idx="10"/>
          </p:nvPr>
        </p:nvSpPr>
        <p:spPr/>
        <p:txBody>
          <a:bodyPr/>
          <a:lstStyle/>
          <a:p>
            <a:fld id="{1EB56CCD-C3E9-4F45-BC4B-FD863E9E85D3}" type="slidenum">
              <a:rPr lang="en-US" smtClean="0"/>
              <a:pPr/>
              <a:t>13</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Successful events have been run in Brazil, Canada, Grand Cayman island and Malaysia. </a:t>
            </a:r>
          </a:p>
          <a:p>
            <a:r>
              <a:rPr lang="en-US" dirty="0" smtClean="0"/>
              <a:t>We are excited to possibly hold future events in China,</a:t>
            </a:r>
            <a:r>
              <a:rPr lang="en-US" baseline="0" dirty="0" smtClean="0"/>
              <a:t> </a:t>
            </a:r>
            <a:r>
              <a:rPr lang="en-US" dirty="0" smtClean="0"/>
              <a:t>El Salvador and Jamaica in 2009. </a:t>
            </a:r>
          </a:p>
          <a:p>
            <a:r>
              <a:rPr lang="en-US" dirty="0" smtClean="0"/>
              <a:t>World Camp began in 2007 and Hawaii Teen Experience</a:t>
            </a:r>
            <a:r>
              <a:rPr lang="en-US" baseline="0" dirty="0" smtClean="0"/>
              <a:t> began in</a:t>
            </a:r>
            <a:r>
              <a:rPr lang="en-US" dirty="0" smtClean="0"/>
              <a:t> 2008 -</a:t>
            </a:r>
            <a:r>
              <a:rPr lang="en-US" baseline="0" dirty="0" smtClean="0"/>
              <a:t> </a:t>
            </a:r>
            <a:r>
              <a:rPr lang="en-US" dirty="0" smtClean="0"/>
              <a:t>we have had 23 countries represented since that first year.</a:t>
            </a:r>
            <a:endParaRPr lang="en-US" dirty="0"/>
          </a:p>
        </p:txBody>
      </p:sp>
      <p:sp>
        <p:nvSpPr>
          <p:cNvPr id="4" name="Slide Number Placeholder 3"/>
          <p:cNvSpPr>
            <a:spLocks noGrp="1"/>
          </p:cNvSpPr>
          <p:nvPr>
            <p:ph type="sldNum" sz="quarter" idx="10"/>
          </p:nvPr>
        </p:nvSpPr>
        <p:spPr/>
        <p:txBody>
          <a:bodyPr/>
          <a:lstStyle/>
          <a:p>
            <a:fld id="{1EB56CCD-C3E9-4F45-BC4B-FD863E9E85D3}" type="slidenum">
              <a:rPr lang="en-US" smtClean="0"/>
              <a:pPr/>
              <a:t>14</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Once the weekend is over, the graduates, as well as adult</a:t>
            </a:r>
            <a:r>
              <a:rPr lang="en-US" baseline="0" dirty="0" smtClean="0"/>
              <a:t> volunteers should be able to explain what they have learned and accomplished, as well as how they will take what they learned into their community </a:t>
            </a:r>
            <a:endParaRPr lang="en-US" dirty="0"/>
          </a:p>
        </p:txBody>
      </p:sp>
      <p:sp>
        <p:nvSpPr>
          <p:cNvPr id="4" name="Slide Number Placeholder 3"/>
          <p:cNvSpPr>
            <a:spLocks noGrp="1"/>
          </p:cNvSpPr>
          <p:nvPr>
            <p:ph type="sldNum" sz="quarter" idx="10"/>
          </p:nvPr>
        </p:nvSpPr>
        <p:spPr/>
        <p:txBody>
          <a:bodyPr/>
          <a:lstStyle/>
          <a:p>
            <a:fld id="{1EB56CCD-C3E9-4F45-BC4B-FD863E9E85D3}" type="slidenum">
              <a:rPr lang="en-US" smtClean="0"/>
              <a:pPr/>
              <a:t>15</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Once the weekend is over, the graduates, as well as adult</a:t>
            </a:r>
            <a:r>
              <a:rPr lang="en-US" baseline="0" dirty="0" smtClean="0"/>
              <a:t> volunteers should be able to explain what they have learned and accomplished, as well as how they will take what they learned into their community </a:t>
            </a:r>
            <a:endParaRPr lang="en-US" dirty="0"/>
          </a:p>
        </p:txBody>
      </p:sp>
      <p:sp>
        <p:nvSpPr>
          <p:cNvPr id="4" name="Slide Number Placeholder 3"/>
          <p:cNvSpPr>
            <a:spLocks noGrp="1"/>
          </p:cNvSpPr>
          <p:nvPr>
            <p:ph type="sldNum" sz="quarter" idx="10"/>
          </p:nvPr>
        </p:nvSpPr>
        <p:spPr/>
        <p:txBody>
          <a:bodyPr/>
          <a:lstStyle/>
          <a:p>
            <a:fld id="{1EB56CCD-C3E9-4F45-BC4B-FD863E9E85D3}" type="slidenum">
              <a:rPr lang="en-US" smtClean="0"/>
              <a:pPr/>
              <a:t>16</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Over the course of three days, Teens get a chance to gain knowledge about their community and how they can get involved, tools for building self-confidence and setting goals. At the same time, they have friends and peers to reinforce the messages they learned along the way.</a:t>
            </a:r>
            <a:endParaRPr lang="en-US" dirty="0"/>
          </a:p>
        </p:txBody>
      </p:sp>
      <p:sp>
        <p:nvSpPr>
          <p:cNvPr id="4" name="Slide Number Placeholder 3"/>
          <p:cNvSpPr>
            <a:spLocks noGrp="1"/>
          </p:cNvSpPr>
          <p:nvPr>
            <p:ph type="sldNum" sz="quarter" idx="10"/>
          </p:nvPr>
        </p:nvSpPr>
        <p:spPr/>
        <p:txBody>
          <a:bodyPr/>
          <a:lstStyle/>
          <a:p>
            <a:fld id="{1EB56CCD-C3E9-4F45-BC4B-FD863E9E85D3}" type="slidenum">
              <a:rPr lang="en-US" smtClean="0"/>
              <a:pPr/>
              <a:t>17</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numerous reasons why this is amazing, but listed are just a few quotes taken directly from our past participants</a:t>
            </a:r>
            <a:endParaRPr lang="en-US" dirty="0"/>
          </a:p>
        </p:txBody>
      </p:sp>
      <p:sp>
        <p:nvSpPr>
          <p:cNvPr id="4" name="Slide Number Placeholder 3"/>
          <p:cNvSpPr>
            <a:spLocks noGrp="1"/>
          </p:cNvSpPr>
          <p:nvPr>
            <p:ph type="sldNum" sz="quarter" idx="10"/>
          </p:nvPr>
        </p:nvSpPr>
        <p:spPr/>
        <p:txBody>
          <a:bodyPr/>
          <a:lstStyle/>
          <a:p>
            <a:fld id="{1EB56CCD-C3E9-4F45-BC4B-FD863E9E85D3}" type="slidenum">
              <a:rPr lang="en-US" smtClean="0"/>
              <a:pPr/>
              <a:t>18</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Although there are many reasons to enjoy the experience,</a:t>
            </a:r>
            <a:r>
              <a:rPr lang="en-US" baseline="0" dirty="0" smtClean="0"/>
              <a:t> these are a few of the high-lights listed on the evaluations from our participants</a:t>
            </a:r>
            <a:endParaRPr lang="en-US" dirty="0"/>
          </a:p>
        </p:txBody>
      </p:sp>
      <p:sp>
        <p:nvSpPr>
          <p:cNvPr id="4" name="Slide Number Placeholder 3"/>
          <p:cNvSpPr>
            <a:spLocks noGrp="1"/>
          </p:cNvSpPr>
          <p:nvPr>
            <p:ph type="sldNum" sz="quarter" idx="10"/>
          </p:nvPr>
        </p:nvSpPr>
        <p:spPr/>
        <p:txBody>
          <a:bodyPr/>
          <a:lstStyle/>
          <a:p>
            <a:fld id="{1EB56CCD-C3E9-4F45-BC4B-FD863E9E85D3}" type="slidenum">
              <a:rPr lang="en-US" smtClean="0"/>
              <a:pPr/>
              <a:t>19</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B56CCD-C3E9-4F45-BC4B-FD863E9E85D3}" type="slidenum">
              <a:rPr lang="en-US" smtClean="0"/>
              <a:pPr/>
              <a:t>20</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Serve the Children – Teens are not beyond our Kiwanis focus. Serving the children of the world includes teens, too</a:t>
            </a:r>
          </a:p>
          <a:p>
            <a:endParaRPr lang="en-US" dirty="0" smtClean="0"/>
          </a:p>
          <a:p>
            <a:r>
              <a:rPr lang="en-US" dirty="0" smtClean="0"/>
              <a:t>Sponsor a Student – Your club can sponsor a student and make a difference in their life. The cost is US$175 for the weekend and clubs have helped sponsor various amounts up to the full cost</a:t>
            </a:r>
          </a:p>
          <a:p>
            <a:endParaRPr lang="en-US" dirty="0" smtClean="0"/>
          </a:p>
          <a:p>
            <a:r>
              <a:rPr lang="en-US" dirty="0" smtClean="0"/>
              <a:t>Plan to Lead – Plan to sponsor several Key Leader students each year. Be sure to allocate adequate funds in your annual budget</a:t>
            </a:r>
          </a:p>
          <a:p>
            <a:endParaRPr lang="en-US" dirty="0" smtClean="0"/>
          </a:p>
          <a:p>
            <a:r>
              <a:rPr lang="en-US" dirty="0" smtClean="0"/>
              <a:t>Reach Out – Let people in your community know about Key Leader and the good it’s doing for our teens. Invite others to take part, visit, observe or volunteer at a Key Leader event. You do not have to be a member of a Kiwanis-family program to participate</a:t>
            </a:r>
          </a:p>
          <a:p>
            <a:endParaRPr lang="en-US" dirty="0" smtClean="0"/>
          </a:p>
          <a:p>
            <a:r>
              <a:rPr lang="en-US" dirty="0" smtClean="0"/>
              <a:t>Join Us – Volunteering at a Key Leader weekend gives you the chance to network with your fellow Kiwanians, get in touch with the younger generation and reinforce your own leadership values</a:t>
            </a:r>
            <a:endParaRPr lang="en-US" dirty="0"/>
          </a:p>
        </p:txBody>
      </p:sp>
      <p:sp>
        <p:nvSpPr>
          <p:cNvPr id="4" name="Slide Number Placeholder 3"/>
          <p:cNvSpPr>
            <a:spLocks noGrp="1"/>
          </p:cNvSpPr>
          <p:nvPr>
            <p:ph type="sldNum" sz="quarter" idx="10"/>
          </p:nvPr>
        </p:nvSpPr>
        <p:spPr/>
        <p:txBody>
          <a:bodyPr/>
          <a:lstStyle/>
          <a:p>
            <a:fld id="{1EB56CCD-C3E9-4F45-BC4B-FD863E9E85D3}" type="slidenum">
              <a:rPr lang="en-US" smtClean="0"/>
              <a:pPr/>
              <a:t>21</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Ask a</a:t>
            </a:r>
            <a:r>
              <a:rPr lang="en-US" baseline="0" dirty="0" smtClean="0"/>
              <a:t> Kiwanian why they enjoy the weekend and there will be numerous reasons. Some of the more common answers are listed here</a:t>
            </a:r>
            <a:endParaRPr lang="en-US" dirty="0"/>
          </a:p>
        </p:txBody>
      </p:sp>
      <p:sp>
        <p:nvSpPr>
          <p:cNvPr id="4" name="Slide Number Placeholder 3"/>
          <p:cNvSpPr>
            <a:spLocks noGrp="1"/>
          </p:cNvSpPr>
          <p:nvPr>
            <p:ph type="sldNum" sz="quarter" idx="10"/>
          </p:nvPr>
        </p:nvSpPr>
        <p:spPr/>
        <p:txBody>
          <a:bodyPr/>
          <a:lstStyle/>
          <a:p>
            <a:fld id="{1EB56CCD-C3E9-4F45-BC4B-FD863E9E85D3}" type="slidenum">
              <a:rPr lang="en-US" smtClean="0"/>
              <a:pPr/>
              <a:t>22</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Service Leadership is the core of Kiwanis. Key</a:t>
            </a:r>
            <a:r>
              <a:rPr lang="en-US" baseline="0" dirty="0" smtClean="0"/>
              <a:t> Leader is open to everyone, which means we can draw individuals not associated with a Kiwanis-family program.</a:t>
            </a:r>
          </a:p>
          <a:p>
            <a:r>
              <a:rPr lang="en-US" baseline="0" dirty="0" smtClean="0"/>
              <a:t>This is a great way for a small club to get involved with today’s youth. If the club cannot dedicate an entire year to a youth organization, they can volunteer and organize a Key Leader weekend. Meet the younger generation, see the changes made over the weekend and know you made a difference.</a:t>
            </a:r>
          </a:p>
          <a:p>
            <a:r>
              <a:rPr lang="en-US" baseline="0" dirty="0" smtClean="0"/>
              <a:t>Sponsoring a Key Leader event can get you out into the community – get to know the school officials – Administration, Principals, teachers. Clubs have been formed from this experience.</a:t>
            </a:r>
            <a:endParaRPr lang="en-US" dirty="0"/>
          </a:p>
        </p:txBody>
      </p:sp>
      <p:sp>
        <p:nvSpPr>
          <p:cNvPr id="4" name="Slide Number Placeholder 3"/>
          <p:cNvSpPr>
            <a:spLocks noGrp="1"/>
          </p:cNvSpPr>
          <p:nvPr>
            <p:ph type="sldNum" sz="quarter" idx="10"/>
          </p:nvPr>
        </p:nvSpPr>
        <p:spPr/>
        <p:txBody>
          <a:bodyPr/>
          <a:lstStyle/>
          <a:p>
            <a:fld id="{1EB56CCD-C3E9-4F45-BC4B-FD863E9E85D3}" type="slidenum">
              <a:rPr lang="en-US" smtClean="0"/>
              <a:pPr/>
              <a:t>23</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refer to these</a:t>
            </a:r>
            <a:r>
              <a:rPr lang="en-US" baseline="0" dirty="0" smtClean="0"/>
              <a:t> as the Key Leader Test. If you can answer “yes” to these questions, you are living the life of a great Key Leader</a:t>
            </a:r>
            <a:endParaRPr lang="en-US" dirty="0"/>
          </a:p>
        </p:txBody>
      </p:sp>
      <p:sp>
        <p:nvSpPr>
          <p:cNvPr id="4" name="Slide Number Placeholder 3"/>
          <p:cNvSpPr>
            <a:spLocks noGrp="1"/>
          </p:cNvSpPr>
          <p:nvPr>
            <p:ph type="sldNum" sz="quarter" idx="10"/>
          </p:nvPr>
        </p:nvSpPr>
        <p:spPr/>
        <p:txBody>
          <a:bodyPr/>
          <a:lstStyle/>
          <a:p>
            <a:fld id="{1EB56CCD-C3E9-4F45-BC4B-FD863E9E85D3}" type="slidenum">
              <a:rPr lang="en-US" smtClean="0"/>
              <a:pPr/>
              <a:t>24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C17008B-9D0C-4A31-88C7-D20A5EDF857B}" type="datetimeFigureOut">
              <a:rPr lang="en-US" smtClean="0"/>
              <a:pPr/>
              <a:t>1/29/2016</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99F9285-8020-48FC-A830-EB2583EB0A76}"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17008B-9D0C-4A31-88C7-D20A5EDF857B}" type="datetimeFigureOut">
              <a:rPr lang="en-US" smtClean="0"/>
              <a:pPr/>
              <a:t>1/29/2016</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E99F9285-8020-48FC-A830-EB2583EB0A76}"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C17008B-9D0C-4A31-88C7-D20A5EDF857B}" type="datetimeFigureOut">
              <a:rPr lang="en-US" smtClean="0"/>
              <a:pPr/>
              <a:t>1/29/2016</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E99F9285-8020-48FC-A830-EB2583EB0A76}"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C17008B-9D0C-4A31-88C7-D20A5EDF857B}" type="datetimeFigureOut">
              <a:rPr lang="en-US" smtClean="0"/>
              <a:pPr/>
              <a:t>1/29/2016</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E99F9285-8020-48FC-A830-EB2583EB0A76}"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C17008B-9D0C-4A31-88C7-D20A5EDF857B}" type="datetimeFigureOut">
              <a:rPr lang="en-US" smtClean="0"/>
              <a:pPr/>
              <a:t>1/29/2016</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E99F9285-8020-48FC-A830-EB2583EB0A76}"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C17008B-9D0C-4A31-88C7-D20A5EDF857B}" type="datetimeFigureOut">
              <a:rPr lang="en-US" smtClean="0"/>
              <a:pPr/>
              <a:t>1/29/2016</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E99F9285-8020-48FC-A830-EB2583EB0A76}"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C17008B-9D0C-4A31-88C7-D20A5EDF857B}" type="datetimeFigureOut">
              <a:rPr lang="en-US" smtClean="0"/>
              <a:pPr/>
              <a:t>1/29/2016</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E99F9285-8020-48FC-A830-EB2583EB0A76}"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C17008B-9D0C-4A31-88C7-D20A5EDF857B}" type="datetimeFigureOut">
              <a:rPr lang="en-US" smtClean="0"/>
              <a:pPr/>
              <a:t>1/29/2016</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E99F9285-8020-48FC-A830-EB2583EB0A76}"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C17008B-9D0C-4A31-88C7-D20A5EDF857B}" type="datetimeFigureOut">
              <a:rPr lang="en-US" smtClean="0"/>
              <a:pPr/>
              <a:t>1/29/2016</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99F9285-8020-48FC-A830-EB2583EB0A76}"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17008B-9D0C-4A31-88C7-D20A5EDF857B}" type="datetimeFigureOut">
              <a:rPr lang="en-US" smtClean="0"/>
              <a:pPr/>
              <a:t>1/29/2016</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E99F9285-8020-48FC-A830-EB2583EB0A76}"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17008B-9D0C-4A31-88C7-D20A5EDF857B}" type="datetimeFigureOut">
              <a:rPr lang="en-US" smtClean="0"/>
              <a:pPr/>
              <a:t>1/29/2016</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E99F9285-8020-48FC-A830-EB2583EB0A76}"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C17008B-9D0C-4A31-88C7-D20A5EDF857B}" type="datetimeFigureOut">
              <a:rPr lang="en-US" smtClean="0"/>
              <a:pPr/>
              <a:t>1/29/2016</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99F9285-8020-48FC-A830-EB2583EB0A76}"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9.wmf"/><Relationship Id="rId13" Type="http://schemas.openxmlformats.org/officeDocument/2006/relationships/image" Target="../media/image14.wmf"/><Relationship Id="rId18" Type="http://schemas.openxmlformats.org/officeDocument/2006/relationships/image" Target="../media/image19.wmf"/><Relationship Id="rId26" Type="http://schemas.openxmlformats.org/officeDocument/2006/relationships/image" Target="../media/image27.wmf"/><Relationship Id="rId39" Type="http://schemas.openxmlformats.org/officeDocument/2006/relationships/image" Target="../media/image40.wmf"/><Relationship Id="rId3" Type="http://schemas.openxmlformats.org/officeDocument/2006/relationships/image" Target="../media/image4.wmf"/><Relationship Id="rId21" Type="http://schemas.openxmlformats.org/officeDocument/2006/relationships/image" Target="../media/image22.wmf"/><Relationship Id="rId34" Type="http://schemas.openxmlformats.org/officeDocument/2006/relationships/image" Target="../media/image35.wmf"/><Relationship Id="rId42" Type="http://schemas.openxmlformats.org/officeDocument/2006/relationships/image" Target="../media/image43.jpeg"/><Relationship Id="rId7" Type="http://schemas.openxmlformats.org/officeDocument/2006/relationships/image" Target="../media/image8.wmf"/><Relationship Id="rId12" Type="http://schemas.openxmlformats.org/officeDocument/2006/relationships/image" Target="../media/image13.wmf"/><Relationship Id="rId17" Type="http://schemas.openxmlformats.org/officeDocument/2006/relationships/image" Target="../media/image18.wmf"/><Relationship Id="rId25" Type="http://schemas.openxmlformats.org/officeDocument/2006/relationships/image" Target="../media/image26.wmf"/><Relationship Id="rId33" Type="http://schemas.openxmlformats.org/officeDocument/2006/relationships/image" Target="../media/image34.wmf"/><Relationship Id="rId38" Type="http://schemas.openxmlformats.org/officeDocument/2006/relationships/image" Target="../media/image39.wmf"/><Relationship Id="rId2" Type="http://schemas.openxmlformats.org/officeDocument/2006/relationships/notesSlide" Target="../notesSlides/notesSlide8.xml"/><Relationship Id="rId16" Type="http://schemas.openxmlformats.org/officeDocument/2006/relationships/image" Target="../media/image17.wmf"/><Relationship Id="rId20" Type="http://schemas.openxmlformats.org/officeDocument/2006/relationships/image" Target="../media/image21.wmf"/><Relationship Id="rId29" Type="http://schemas.openxmlformats.org/officeDocument/2006/relationships/image" Target="../media/image30.wmf"/><Relationship Id="rId41" Type="http://schemas.openxmlformats.org/officeDocument/2006/relationships/image" Target="../media/image42.wmf"/><Relationship Id="rId1" Type="http://schemas.openxmlformats.org/officeDocument/2006/relationships/slideLayout" Target="../slideLayouts/slideLayout2.xml"/><Relationship Id="rId6" Type="http://schemas.openxmlformats.org/officeDocument/2006/relationships/image" Target="../media/image7.wmf"/><Relationship Id="rId11" Type="http://schemas.openxmlformats.org/officeDocument/2006/relationships/image" Target="../media/image12.wmf"/><Relationship Id="rId24" Type="http://schemas.openxmlformats.org/officeDocument/2006/relationships/image" Target="../media/image25.wmf"/><Relationship Id="rId32" Type="http://schemas.openxmlformats.org/officeDocument/2006/relationships/image" Target="../media/image33.wmf"/><Relationship Id="rId37" Type="http://schemas.openxmlformats.org/officeDocument/2006/relationships/image" Target="../media/image38.wmf"/><Relationship Id="rId40" Type="http://schemas.openxmlformats.org/officeDocument/2006/relationships/image" Target="../media/image41.wmf"/><Relationship Id="rId5" Type="http://schemas.openxmlformats.org/officeDocument/2006/relationships/image" Target="../media/image6.wmf"/><Relationship Id="rId15" Type="http://schemas.openxmlformats.org/officeDocument/2006/relationships/image" Target="../media/image16.wmf"/><Relationship Id="rId23" Type="http://schemas.openxmlformats.org/officeDocument/2006/relationships/image" Target="../media/image24.wmf"/><Relationship Id="rId28" Type="http://schemas.openxmlformats.org/officeDocument/2006/relationships/image" Target="../media/image29.wmf"/><Relationship Id="rId36" Type="http://schemas.openxmlformats.org/officeDocument/2006/relationships/image" Target="../media/image37.wmf"/><Relationship Id="rId10" Type="http://schemas.openxmlformats.org/officeDocument/2006/relationships/image" Target="../media/image11.wmf"/><Relationship Id="rId19" Type="http://schemas.openxmlformats.org/officeDocument/2006/relationships/image" Target="../media/image20.wmf"/><Relationship Id="rId31" Type="http://schemas.openxmlformats.org/officeDocument/2006/relationships/image" Target="../media/image32.wmf"/><Relationship Id="rId4" Type="http://schemas.openxmlformats.org/officeDocument/2006/relationships/image" Target="../media/image5.wmf"/><Relationship Id="rId9" Type="http://schemas.openxmlformats.org/officeDocument/2006/relationships/image" Target="../media/image10.wmf"/><Relationship Id="rId14" Type="http://schemas.openxmlformats.org/officeDocument/2006/relationships/image" Target="../media/image15.wmf"/><Relationship Id="rId22" Type="http://schemas.openxmlformats.org/officeDocument/2006/relationships/image" Target="../media/image23.wmf"/><Relationship Id="rId27" Type="http://schemas.openxmlformats.org/officeDocument/2006/relationships/image" Target="../media/image28.wmf"/><Relationship Id="rId30" Type="http://schemas.openxmlformats.org/officeDocument/2006/relationships/image" Target="../media/image31.wmf"/><Relationship Id="rId35" Type="http://schemas.openxmlformats.org/officeDocument/2006/relationships/image" Target="../media/image36.wmf"/></Relationships>
</file>

<file path=ppt/slides/_rels/slide1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hyperlink" Target="http://en.wikipedia.org/wiki/Image:Flag_of_the_Cayman_Islands.svg" TargetMode="External"/><Relationship Id="rId7" Type="http://schemas.openxmlformats.org/officeDocument/2006/relationships/hyperlink" Target="http://en.wikipedia.org/wiki/Image:Flag_of_Canada.svg" TargetMode="External"/><Relationship Id="rId12"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hyperlink" Target="http://en.wikipedia.org/wiki/Image:Flag_of_El_Salvador.svg" TargetMode="External"/><Relationship Id="rId5" Type="http://schemas.openxmlformats.org/officeDocument/2006/relationships/hyperlink" Target="http://en.wikipedia.org/wiki/Image:Flag_of_Malaysia.svg" TargetMode="External"/><Relationship Id="rId10" Type="http://schemas.openxmlformats.org/officeDocument/2006/relationships/image" Target="../media/image47.png"/><Relationship Id="rId4" Type="http://schemas.openxmlformats.org/officeDocument/2006/relationships/image" Target="../media/image44.png"/><Relationship Id="rId9" Type="http://schemas.openxmlformats.org/officeDocument/2006/relationships/hyperlink" Target="http://en.wikipedia.org/wiki/Image:Flag_of_Brazil.sv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52.jpeg"/></Relationships>
</file>

<file path=ppt/slides/_rels/slide2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81200"/>
            <a:ext cx="7772400" cy="1829761"/>
          </a:xfrm>
        </p:spPr>
        <p:txBody>
          <a:bodyPr>
            <a:normAutofit/>
          </a:bodyPr>
          <a:lstStyle/>
          <a:p>
            <a:pPr algn="ctr"/>
            <a:r>
              <a:rPr lang="en-US" sz="5000" dirty="0" smtClean="0">
                <a:latin typeface="Attic" pitchFamily="2" charset="0"/>
              </a:rPr>
              <a:t>Developing Leaders   for Life</a:t>
            </a:r>
            <a:endParaRPr lang="en-US" sz="5000" dirty="0">
              <a:latin typeface="Attic" pitchFamily="2" charset="0"/>
            </a:endParaRPr>
          </a:p>
        </p:txBody>
      </p:sp>
      <p:sp>
        <p:nvSpPr>
          <p:cNvPr id="3" name="Subtitle 2"/>
          <p:cNvSpPr>
            <a:spLocks noGrp="1"/>
          </p:cNvSpPr>
          <p:nvPr>
            <p:ph type="subTitle" idx="1"/>
          </p:nvPr>
        </p:nvSpPr>
        <p:spPr>
          <a:xfrm>
            <a:off x="685800" y="4038599"/>
            <a:ext cx="7772400" cy="772711"/>
          </a:xfrm>
        </p:spPr>
        <p:txBody>
          <a:bodyPr>
            <a:normAutofit/>
          </a:bodyPr>
          <a:lstStyle/>
          <a:p>
            <a:pPr algn="ctr"/>
            <a:r>
              <a:rPr lang="en-US" sz="3000" dirty="0" smtClean="0">
                <a:latin typeface="Arial" pitchFamily="34" charset="0"/>
                <a:cs typeface="Arial" pitchFamily="34" charset="0"/>
              </a:rPr>
              <a:t>Key Leader, what is it all about?</a:t>
            </a:r>
            <a:endParaRPr lang="en-US" sz="3000" dirty="0">
              <a:latin typeface="Arial" pitchFamily="34" charset="0"/>
              <a:cs typeface="Arial" pitchFamily="34" charset="0"/>
            </a:endParaRPr>
          </a:p>
        </p:txBody>
      </p:sp>
      <p:pic>
        <p:nvPicPr>
          <p:cNvPr id="1027" name="Picture 3" descr="E:\SanDiskSecureAccessV2.0\Website Postings\Key Leader\Key Leader Logos\Horizontal\Logo_KeyLeader_horizontal_BW.jpg"/>
          <p:cNvPicPr>
            <a:picLocks noChangeAspect="1" noChangeArrowheads="1"/>
          </p:cNvPicPr>
          <p:nvPr/>
        </p:nvPicPr>
        <p:blipFill>
          <a:blip r:embed="rId3" cstate="print"/>
          <a:srcRect/>
          <a:stretch>
            <a:fillRect/>
          </a:stretch>
        </p:blipFill>
        <p:spPr bwMode="auto">
          <a:xfrm>
            <a:off x="2514599" y="1828800"/>
            <a:ext cx="4537553" cy="533400"/>
          </a:xfrm>
          <a:prstGeom prst="rect">
            <a:avLst/>
          </a:prstGeom>
          <a:noFill/>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b="1" dirty="0" smtClean="0">
              <a:latin typeface="Arial" pitchFamily="34" charset="0"/>
              <a:cs typeface="Arial" pitchFamily="34" charset="0"/>
            </a:endParaRPr>
          </a:p>
          <a:p>
            <a:r>
              <a:rPr lang="en-US" b="1" dirty="0" smtClean="0">
                <a:latin typeface="Arial" pitchFamily="34" charset="0"/>
                <a:cs typeface="Arial" pitchFamily="34" charset="0"/>
              </a:rPr>
              <a:t>Goal:</a:t>
            </a:r>
          </a:p>
          <a:p>
            <a:pPr algn="ctr">
              <a:buNone/>
            </a:pPr>
            <a:endParaRPr lang="en-US" dirty="0" smtClean="0">
              <a:latin typeface="Arial" pitchFamily="34" charset="0"/>
              <a:cs typeface="Arial" pitchFamily="34" charset="0"/>
            </a:endParaRPr>
          </a:p>
          <a:p>
            <a:pPr algn="ctr">
              <a:buNone/>
            </a:pPr>
            <a:r>
              <a:rPr lang="en-US" dirty="0" smtClean="0">
                <a:latin typeface="Arial" pitchFamily="34" charset="0"/>
                <a:cs typeface="Arial" pitchFamily="34" charset="0"/>
              </a:rPr>
              <a:t>Kiwanis will be the premier provider </a:t>
            </a:r>
          </a:p>
          <a:p>
            <a:pPr algn="ctr">
              <a:buNone/>
            </a:pPr>
            <a:r>
              <a:rPr lang="en-US" dirty="0" smtClean="0">
                <a:latin typeface="Arial" pitchFamily="34" charset="0"/>
                <a:cs typeface="Arial" pitchFamily="34" charset="0"/>
              </a:rPr>
              <a:t>of programs that develop competent, knowledgeable and ethical </a:t>
            </a:r>
          </a:p>
          <a:p>
            <a:pPr algn="ctr">
              <a:buNone/>
            </a:pPr>
            <a:r>
              <a:rPr lang="en-US" dirty="0" smtClean="0">
                <a:latin typeface="Arial" pitchFamily="34" charset="0"/>
                <a:cs typeface="Arial" pitchFamily="34" charset="0"/>
              </a:rPr>
              <a:t>youth and adult leaders.</a:t>
            </a:r>
            <a:endParaRPr lang="en-US" dirty="0">
              <a:latin typeface="Arial" pitchFamily="34" charset="0"/>
              <a:cs typeface="Arial" pitchFamily="34" charset="0"/>
            </a:endParaRPr>
          </a:p>
        </p:txBody>
      </p:sp>
      <p:sp>
        <p:nvSpPr>
          <p:cNvPr id="3" name="Title 2"/>
          <p:cNvSpPr>
            <a:spLocks noGrp="1"/>
          </p:cNvSpPr>
          <p:nvPr>
            <p:ph type="title"/>
          </p:nvPr>
        </p:nvSpPr>
        <p:spPr/>
        <p:txBody>
          <a:bodyPr/>
          <a:lstStyle/>
          <a:p>
            <a:r>
              <a:rPr lang="en-US" dirty="0" smtClean="0">
                <a:latin typeface="Attic" pitchFamily="2" charset="0"/>
              </a:rPr>
              <a:t>Kiwanis Strategic Plan</a:t>
            </a:r>
            <a:endParaRPr lang="en-US" dirty="0">
              <a:latin typeface="Attic"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latin typeface="Arial" pitchFamily="34" charset="0"/>
                <a:cs typeface="Arial" pitchFamily="34" charset="0"/>
              </a:rPr>
              <a:t>A weekend leadership experience for High School students ages 14-18</a:t>
            </a:r>
          </a:p>
          <a:p>
            <a:r>
              <a:rPr lang="en-US" dirty="0" smtClean="0">
                <a:latin typeface="Arial" pitchFamily="34" charset="0"/>
                <a:cs typeface="Arial" pitchFamily="34" charset="0"/>
              </a:rPr>
              <a:t>Offers emerging leaders a taste of what service leadership is all about</a:t>
            </a:r>
          </a:p>
          <a:p>
            <a:pPr>
              <a:buNone/>
            </a:pPr>
            <a:endParaRPr lang="en-US" dirty="0"/>
          </a:p>
        </p:txBody>
      </p:sp>
      <p:sp>
        <p:nvSpPr>
          <p:cNvPr id="3" name="Title 2"/>
          <p:cNvSpPr>
            <a:spLocks noGrp="1"/>
          </p:cNvSpPr>
          <p:nvPr>
            <p:ph type="title"/>
          </p:nvPr>
        </p:nvSpPr>
        <p:spPr/>
        <p:txBody>
          <a:bodyPr/>
          <a:lstStyle/>
          <a:p>
            <a:r>
              <a:rPr lang="en-US" dirty="0" smtClean="0">
                <a:latin typeface="Attic" pitchFamily="2" charset="0"/>
              </a:rPr>
              <a:t>What is Key Leader</a:t>
            </a:r>
            <a:endParaRPr lang="en-US" dirty="0">
              <a:latin typeface="Attic" pitchFamily="2" charset="0"/>
            </a:endParaRPr>
          </a:p>
        </p:txBody>
      </p:sp>
      <p:pic>
        <p:nvPicPr>
          <p:cNvPr id="5" name="Picture 4" descr="Camp Cedar Glenn Oct 08.jpg"/>
          <p:cNvPicPr>
            <a:picLocks noChangeAspect="1"/>
          </p:cNvPicPr>
          <p:nvPr/>
        </p:nvPicPr>
        <p:blipFill>
          <a:blip r:embed="rId3" cstate="print"/>
          <a:stretch>
            <a:fillRect/>
          </a:stretch>
        </p:blipFill>
        <p:spPr>
          <a:xfrm>
            <a:off x="2286000" y="3429000"/>
            <a:ext cx="4495800" cy="2514600"/>
          </a:xfrm>
          <a:prstGeom prst="rect">
            <a:avLst/>
          </a:prstGeom>
        </p:spPr>
      </p:pic>
      <p:pic>
        <p:nvPicPr>
          <p:cNvPr id="2050" name="Picture 2" descr="E:\SanDiskSecureAccessV2.0\Website Postings\Key Leader\Key Leader Logos\Horizontal\Logo_KeyLeader_horizontal_BW.jpg"/>
          <p:cNvPicPr>
            <a:picLocks noChangeAspect="1" noChangeArrowheads="1"/>
          </p:cNvPicPr>
          <p:nvPr/>
        </p:nvPicPr>
        <p:blipFill>
          <a:blip r:embed="rId4" cstate="print"/>
          <a:srcRect/>
          <a:stretch>
            <a:fillRect/>
          </a:stretch>
        </p:blipFill>
        <p:spPr bwMode="auto">
          <a:xfrm>
            <a:off x="6324600" y="6324600"/>
            <a:ext cx="2514600" cy="295597"/>
          </a:xfrm>
          <a:prstGeom prst="rect">
            <a:avLst/>
          </a:prstGeom>
          <a:noFill/>
        </p:spPr>
      </p:pic>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latin typeface="Arial" pitchFamily="34" charset="0"/>
                <a:cs typeface="Arial" pitchFamily="34" charset="0"/>
              </a:rPr>
              <a:t>Kiwanis		1915</a:t>
            </a:r>
          </a:p>
          <a:p>
            <a:r>
              <a:rPr lang="en-US" dirty="0" smtClean="0">
                <a:latin typeface="Arial" pitchFamily="34" charset="0"/>
                <a:cs typeface="Arial" pitchFamily="34" charset="0"/>
              </a:rPr>
              <a:t>Key Club		1925</a:t>
            </a:r>
          </a:p>
          <a:p>
            <a:r>
              <a:rPr lang="en-US" dirty="0" smtClean="0">
                <a:latin typeface="Arial" pitchFamily="34" charset="0"/>
                <a:cs typeface="Arial" pitchFamily="34" charset="0"/>
              </a:rPr>
              <a:t>Key Leader	2005</a:t>
            </a:r>
          </a:p>
          <a:p>
            <a:pPr marL="514350" indent="-514350" algn="ctr">
              <a:buFont typeface="Wingdings" pitchFamily="2" charset="2"/>
              <a:buChar char="§"/>
            </a:pPr>
            <a:r>
              <a:rPr lang="en-US" dirty="0" smtClean="0">
                <a:latin typeface="Arial" pitchFamily="34" charset="0"/>
                <a:cs typeface="Arial" pitchFamily="34" charset="0"/>
              </a:rPr>
              <a:t>Idea “born” in the late 1980’s as Key Club leadership weekends for District Governors and one “future” leader</a:t>
            </a:r>
          </a:p>
          <a:p>
            <a:pPr algn="ctr">
              <a:buFont typeface="Wingdings" pitchFamily="2" charset="2"/>
              <a:buChar char="§"/>
            </a:pPr>
            <a:r>
              <a:rPr lang="en-US" dirty="0" smtClean="0">
                <a:latin typeface="Arial" pitchFamily="34" charset="0"/>
                <a:cs typeface="Arial" pitchFamily="34" charset="0"/>
              </a:rPr>
              <a:t>Progressed into retreat weekends for any student</a:t>
            </a:r>
          </a:p>
          <a:p>
            <a:pPr algn="ctr">
              <a:buFont typeface="Wingdings" pitchFamily="2" charset="2"/>
              <a:buChar char="§"/>
            </a:pPr>
            <a:r>
              <a:rPr lang="en-US" dirty="0" smtClean="0">
                <a:latin typeface="Arial" pitchFamily="34" charset="0"/>
                <a:cs typeface="Arial" pitchFamily="34" charset="0"/>
              </a:rPr>
              <a:t>50% Key Club members</a:t>
            </a:r>
          </a:p>
          <a:p>
            <a:pPr algn="ctr">
              <a:buFont typeface="Wingdings" pitchFamily="2" charset="2"/>
              <a:buChar char="§"/>
            </a:pPr>
            <a:r>
              <a:rPr lang="en-US" dirty="0" smtClean="0">
                <a:latin typeface="Arial" pitchFamily="34" charset="0"/>
                <a:cs typeface="Arial" pitchFamily="34" charset="0"/>
              </a:rPr>
              <a:t>50% non-Key Club members</a:t>
            </a:r>
          </a:p>
          <a:p>
            <a:endParaRPr lang="en-US" dirty="0"/>
          </a:p>
        </p:txBody>
      </p:sp>
      <p:sp>
        <p:nvSpPr>
          <p:cNvPr id="3" name="Title 2"/>
          <p:cNvSpPr>
            <a:spLocks noGrp="1"/>
          </p:cNvSpPr>
          <p:nvPr>
            <p:ph type="title"/>
          </p:nvPr>
        </p:nvSpPr>
        <p:spPr/>
        <p:txBody>
          <a:bodyPr/>
          <a:lstStyle/>
          <a:p>
            <a:r>
              <a:rPr lang="en-US" dirty="0" smtClean="0">
                <a:latin typeface="Attic" pitchFamily="2" charset="0"/>
              </a:rPr>
              <a:t>Key Leader History</a:t>
            </a:r>
            <a:endParaRPr lang="en-US" dirty="0">
              <a:latin typeface="Attic" pitchFamily="2" charset="0"/>
            </a:endParaRPr>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b="1" dirty="0" smtClean="0">
                <a:latin typeface="Arial" pitchFamily="34" charset="0"/>
                <a:cs typeface="Arial" pitchFamily="34" charset="0"/>
              </a:rPr>
              <a:t>In February 2004, the Kiwanis International Board of Trustees:</a:t>
            </a:r>
          </a:p>
          <a:p>
            <a:pPr>
              <a:buFont typeface="Wingdings" pitchFamily="2" charset="2"/>
              <a:buChar char="v"/>
            </a:pPr>
            <a:r>
              <a:rPr lang="en-US" dirty="0" smtClean="0">
                <a:latin typeface="Arial" pitchFamily="34" charset="0"/>
                <a:cs typeface="Arial" pitchFamily="34" charset="0"/>
              </a:rPr>
              <a:t>Recognized Key Leader as a concept for international youth leadership development</a:t>
            </a:r>
          </a:p>
          <a:p>
            <a:pPr>
              <a:buFont typeface="Wingdings" pitchFamily="2" charset="2"/>
              <a:buChar char="v"/>
            </a:pPr>
            <a:r>
              <a:rPr lang="en-US" dirty="0" smtClean="0">
                <a:latin typeface="Arial" pitchFamily="34" charset="0"/>
                <a:cs typeface="Arial" pitchFamily="34" charset="0"/>
              </a:rPr>
              <a:t>Approved the creation and development of Key Leader</a:t>
            </a:r>
          </a:p>
          <a:p>
            <a:pPr>
              <a:buFont typeface="Wingdings" pitchFamily="2" charset="2"/>
              <a:buChar char="v"/>
            </a:pPr>
            <a:r>
              <a:rPr lang="en-US" dirty="0" smtClean="0">
                <a:latin typeface="Arial" pitchFamily="34" charset="0"/>
                <a:cs typeface="Arial" pitchFamily="34" charset="0"/>
              </a:rPr>
              <a:t>Provided start-up funds of $275K over the next 18 months</a:t>
            </a:r>
            <a:endParaRPr lang="en-US" dirty="0">
              <a:latin typeface="Arial" pitchFamily="34" charset="0"/>
              <a:cs typeface="Arial" pitchFamily="34" charset="0"/>
            </a:endParaRPr>
          </a:p>
        </p:txBody>
      </p:sp>
      <p:sp>
        <p:nvSpPr>
          <p:cNvPr id="3" name="Title 2"/>
          <p:cNvSpPr>
            <a:spLocks noGrp="1"/>
          </p:cNvSpPr>
          <p:nvPr>
            <p:ph type="title"/>
          </p:nvPr>
        </p:nvSpPr>
        <p:spPr/>
        <p:txBody>
          <a:bodyPr/>
          <a:lstStyle/>
          <a:p>
            <a:r>
              <a:rPr lang="en-US" dirty="0" smtClean="0">
                <a:latin typeface="Attic" pitchFamily="2" charset="0"/>
              </a:rPr>
              <a:t>Key Leader History</a:t>
            </a:r>
            <a:endParaRPr lang="en-US" dirty="0">
              <a:latin typeface="Attic" pitchFamily="2"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599"/>
            <a:ext cx="8229600" cy="3810001"/>
          </a:xfrm>
        </p:spPr>
        <p:txBody>
          <a:bodyPr/>
          <a:lstStyle/>
          <a:p>
            <a:pPr algn="ctr"/>
            <a:endParaRPr lang="en-US" dirty="0" smtClean="0"/>
          </a:p>
          <a:p>
            <a:pPr algn="ctr">
              <a:buNone/>
            </a:pPr>
            <a:r>
              <a:rPr lang="en-US" sz="3000" dirty="0" smtClean="0">
                <a:latin typeface="Arial" pitchFamily="34" charset="0"/>
                <a:cs typeface="Arial" pitchFamily="34" charset="0"/>
              </a:rPr>
              <a:t>To inspire young people to achieve their personal best through service leadership</a:t>
            </a:r>
          </a:p>
          <a:p>
            <a:endParaRPr lang="en-US" dirty="0"/>
          </a:p>
        </p:txBody>
      </p:sp>
      <p:sp>
        <p:nvSpPr>
          <p:cNvPr id="3" name="Title 2"/>
          <p:cNvSpPr>
            <a:spLocks noGrp="1"/>
          </p:cNvSpPr>
          <p:nvPr>
            <p:ph type="title"/>
          </p:nvPr>
        </p:nvSpPr>
        <p:spPr/>
        <p:txBody>
          <a:bodyPr/>
          <a:lstStyle/>
          <a:p>
            <a:r>
              <a:rPr lang="en-US" dirty="0" smtClean="0">
                <a:latin typeface="Attic" pitchFamily="2" charset="0"/>
              </a:rPr>
              <a:t>Mission Statement</a:t>
            </a:r>
            <a:endParaRPr lang="en-US" dirty="0">
              <a:latin typeface="Attic" pitchFamily="2" charset="0"/>
            </a:endParaRPr>
          </a:p>
        </p:txBody>
      </p:sp>
      <p:pic>
        <p:nvPicPr>
          <p:cNvPr id="5" name="Picture 2" descr="E:\SanDiskSecureAccessV2.0\Website Postings\Key Leader\Key Leader Logos\Horizontal\Logo_KeyLeader_horizontal_BW.jpg"/>
          <p:cNvPicPr>
            <a:picLocks noChangeAspect="1" noChangeArrowheads="1"/>
          </p:cNvPicPr>
          <p:nvPr/>
        </p:nvPicPr>
        <p:blipFill>
          <a:blip r:embed="rId3" cstate="print"/>
          <a:srcRect/>
          <a:stretch>
            <a:fillRect/>
          </a:stretch>
        </p:blipFill>
        <p:spPr bwMode="auto">
          <a:xfrm>
            <a:off x="6324600" y="6324600"/>
            <a:ext cx="2514600" cy="295597"/>
          </a:xfrm>
          <a:prstGeom prst="rect">
            <a:avLst/>
          </a:prstGeom>
          <a:noFill/>
        </p:spPr>
      </p:pic>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4114800"/>
          </a:xfrm>
        </p:spPr>
        <p:txBody>
          <a:bodyPr/>
          <a:lstStyle/>
          <a:p>
            <a:r>
              <a:rPr lang="en-US" b="1" dirty="0" smtClean="0">
                <a:latin typeface="Arial" pitchFamily="34" charset="0"/>
                <a:cs typeface="Arial" pitchFamily="34" charset="0"/>
              </a:rPr>
              <a:t>Personal Integrity </a:t>
            </a:r>
            <a:r>
              <a:rPr lang="en-US" dirty="0" smtClean="0">
                <a:latin typeface="Arial" pitchFamily="34" charset="0"/>
                <a:cs typeface="Arial" pitchFamily="34" charset="0"/>
              </a:rPr>
              <a:t>– </a:t>
            </a:r>
            <a:r>
              <a:rPr lang="en-US" i="1" dirty="0" smtClean="0">
                <a:latin typeface="Arial" pitchFamily="34" charset="0"/>
                <a:cs typeface="Arial" pitchFamily="34" charset="0"/>
              </a:rPr>
              <a:t>doing the right thing</a:t>
            </a:r>
          </a:p>
          <a:p>
            <a:r>
              <a:rPr lang="en-US" b="1" dirty="0" smtClean="0">
                <a:latin typeface="Arial" pitchFamily="34" charset="0"/>
                <a:cs typeface="Arial" pitchFamily="34" charset="0"/>
              </a:rPr>
              <a:t>Personal Growth </a:t>
            </a:r>
            <a:r>
              <a:rPr lang="en-US" dirty="0" smtClean="0">
                <a:latin typeface="Arial" pitchFamily="34" charset="0"/>
                <a:cs typeface="Arial" pitchFamily="34" charset="0"/>
              </a:rPr>
              <a:t>– </a:t>
            </a:r>
            <a:r>
              <a:rPr lang="en-US" i="1" dirty="0" smtClean="0">
                <a:latin typeface="Arial" pitchFamily="34" charset="0"/>
                <a:cs typeface="Arial" pitchFamily="34" charset="0"/>
              </a:rPr>
              <a:t>developing in mind, body and spirit</a:t>
            </a:r>
          </a:p>
          <a:p>
            <a:r>
              <a:rPr lang="en-US" b="1" dirty="0" smtClean="0">
                <a:latin typeface="Arial" pitchFamily="34" charset="0"/>
                <a:cs typeface="Arial" pitchFamily="34" charset="0"/>
              </a:rPr>
              <a:t>Respect</a:t>
            </a:r>
            <a:r>
              <a:rPr lang="en-US" dirty="0" smtClean="0">
                <a:latin typeface="Arial" pitchFamily="34" charset="0"/>
                <a:cs typeface="Arial" pitchFamily="34" charset="0"/>
              </a:rPr>
              <a:t> – </a:t>
            </a:r>
            <a:r>
              <a:rPr lang="en-US" i="1" dirty="0" smtClean="0">
                <a:latin typeface="Arial" pitchFamily="34" charset="0"/>
                <a:cs typeface="Arial" pitchFamily="34" charset="0"/>
              </a:rPr>
              <a:t>Showing consideration for self, others and property</a:t>
            </a:r>
          </a:p>
          <a:p>
            <a:r>
              <a:rPr lang="en-US" b="1" dirty="0" smtClean="0">
                <a:latin typeface="Arial" pitchFamily="34" charset="0"/>
                <a:cs typeface="Arial" pitchFamily="34" charset="0"/>
              </a:rPr>
              <a:t>Building Community </a:t>
            </a:r>
            <a:r>
              <a:rPr lang="en-US" dirty="0" smtClean="0">
                <a:latin typeface="Arial" pitchFamily="34" charset="0"/>
                <a:cs typeface="Arial" pitchFamily="34" charset="0"/>
              </a:rPr>
              <a:t>– </a:t>
            </a:r>
            <a:r>
              <a:rPr lang="en-US" i="1" dirty="0" smtClean="0">
                <a:latin typeface="Arial" pitchFamily="34" charset="0"/>
                <a:cs typeface="Arial" pitchFamily="34" charset="0"/>
              </a:rPr>
              <a:t>Developing relationships to achieve positive goals</a:t>
            </a:r>
          </a:p>
          <a:p>
            <a:r>
              <a:rPr lang="en-US" b="1" dirty="0" smtClean="0">
                <a:latin typeface="Arial" pitchFamily="34" charset="0"/>
                <a:cs typeface="Arial" pitchFamily="34" charset="0"/>
              </a:rPr>
              <a:t>Pursuit of Excellence </a:t>
            </a:r>
            <a:r>
              <a:rPr lang="en-US" dirty="0" smtClean="0">
                <a:latin typeface="Arial" pitchFamily="34" charset="0"/>
                <a:cs typeface="Arial" pitchFamily="34" charset="0"/>
              </a:rPr>
              <a:t>– </a:t>
            </a:r>
            <a:r>
              <a:rPr lang="en-US" i="1" dirty="0" smtClean="0">
                <a:latin typeface="Arial" pitchFamily="34" charset="0"/>
                <a:cs typeface="Arial" pitchFamily="34" charset="0"/>
              </a:rPr>
              <a:t>Expecting and achieving the best</a:t>
            </a:r>
            <a:endParaRPr lang="en-US" i="1" dirty="0">
              <a:latin typeface="Arial" pitchFamily="34" charset="0"/>
              <a:cs typeface="Arial" pitchFamily="34" charset="0"/>
            </a:endParaRPr>
          </a:p>
        </p:txBody>
      </p:sp>
      <p:sp>
        <p:nvSpPr>
          <p:cNvPr id="2" name="Title 1"/>
          <p:cNvSpPr>
            <a:spLocks noGrp="1"/>
          </p:cNvSpPr>
          <p:nvPr>
            <p:ph type="title"/>
          </p:nvPr>
        </p:nvSpPr>
        <p:spPr/>
        <p:txBody>
          <a:bodyPr>
            <a:noAutofit/>
          </a:bodyPr>
          <a:lstStyle/>
          <a:p>
            <a:r>
              <a:rPr lang="en-US" dirty="0" smtClean="0">
                <a:latin typeface="Attic" pitchFamily="2" charset="0"/>
              </a:rPr>
              <a:t>Five Principles of Service Leadership</a:t>
            </a:r>
            <a:endParaRPr lang="en-US" dirty="0">
              <a:latin typeface="Attic" pitchFamily="2" charset="0"/>
            </a:endParaRPr>
          </a:p>
        </p:txBody>
      </p:sp>
      <p:pic>
        <p:nvPicPr>
          <p:cNvPr id="6" name="Picture 2" descr="E:\SanDiskSecureAccessV2.0\Website Postings\Key Leader\Key Leader Logos\Horizontal\Logo_KeyLeader_horizontal_BW.jpg"/>
          <p:cNvPicPr>
            <a:picLocks noChangeAspect="1" noChangeArrowheads="1"/>
          </p:cNvPicPr>
          <p:nvPr/>
        </p:nvPicPr>
        <p:blipFill>
          <a:blip r:embed="rId3" cstate="print"/>
          <a:srcRect/>
          <a:stretch>
            <a:fillRect/>
          </a:stretch>
        </p:blipFill>
        <p:spPr bwMode="auto">
          <a:xfrm>
            <a:off x="6324600" y="6324600"/>
            <a:ext cx="2514600" cy="295597"/>
          </a:xfrm>
          <a:prstGeom prst="rect">
            <a:avLst/>
          </a:prstGeom>
          <a:noFill/>
        </p:spPr>
      </p:pic>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ttic" pitchFamily="2" charset="0"/>
              </a:rPr>
              <a:t>Key Leader Comparison</a:t>
            </a:r>
            <a:endParaRPr lang="en-US" dirty="0">
              <a:latin typeface="Attic" pitchFamily="2" charset="0"/>
            </a:endParaRPr>
          </a:p>
        </p:txBody>
      </p:sp>
      <p:sp>
        <p:nvSpPr>
          <p:cNvPr id="3" name="Text Placeholder 2"/>
          <p:cNvSpPr>
            <a:spLocks noGrp="1"/>
          </p:cNvSpPr>
          <p:nvPr>
            <p:ph type="body" idx="1"/>
          </p:nvPr>
        </p:nvSpPr>
        <p:spPr>
          <a:xfrm>
            <a:off x="457200" y="1371600"/>
            <a:ext cx="4040188" cy="762000"/>
          </a:xfrm>
        </p:spPr>
        <p:txBody>
          <a:bodyPr>
            <a:normAutofit/>
          </a:bodyPr>
          <a:lstStyle/>
          <a:p>
            <a:r>
              <a:rPr lang="en-US" sz="3200" dirty="0" smtClean="0">
                <a:latin typeface="Arial" pitchFamily="34" charset="0"/>
                <a:cs typeface="Arial" pitchFamily="34" charset="0"/>
              </a:rPr>
              <a:t>Key Leader</a:t>
            </a:r>
            <a:endParaRPr lang="en-US" sz="3200" dirty="0">
              <a:latin typeface="Arial" pitchFamily="34" charset="0"/>
              <a:cs typeface="Arial" pitchFamily="34" charset="0"/>
            </a:endParaRPr>
          </a:p>
        </p:txBody>
      </p:sp>
      <p:sp>
        <p:nvSpPr>
          <p:cNvPr id="4" name="Text Placeholder 3"/>
          <p:cNvSpPr>
            <a:spLocks noGrp="1"/>
          </p:cNvSpPr>
          <p:nvPr>
            <p:ph type="body" sz="half" idx="3"/>
          </p:nvPr>
        </p:nvSpPr>
        <p:spPr>
          <a:xfrm>
            <a:off x="4572000" y="1371600"/>
            <a:ext cx="4041775" cy="762000"/>
          </a:xfrm>
        </p:spPr>
        <p:txBody>
          <a:bodyPr>
            <a:normAutofit/>
          </a:bodyPr>
          <a:lstStyle/>
          <a:p>
            <a:r>
              <a:rPr lang="en-US" sz="3200" dirty="0" smtClean="0">
                <a:latin typeface="Arial" pitchFamily="34" charset="0"/>
                <a:cs typeface="Arial" pitchFamily="34" charset="0"/>
              </a:rPr>
              <a:t>Other Programs</a:t>
            </a:r>
            <a:endParaRPr lang="en-US" sz="3200" dirty="0">
              <a:latin typeface="Arial" pitchFamily="34" charset="0"/>
              <a:cs typeface="Arial" pitchFamily="34" charset="0"/>
            </a:endParaRPr>
          </a:p>
        </p:txBody>
      </p:sp>
      <p:sp>
        <p:nvSpPr>
          <p:cNvPr id="5" name="Content Placeholder 4"/>
          <p:cNvSpPr>
            <a:spLocks noGrp="1"/>
          </p:cNvSpPr>
          <p:nvPr>
            <p:ph sz="quarter" idx="2"/>
          </p:nvPr>
        </p:nvSpPr>
        <p:spPr>
          <a:xfrm>
            <a:off x="457200" y="2209800"/>
            <a:ext cx="4040188" cy="3941763"/>
          </a:xfrm>
        </p:spPr>
        <p:txBody>
          <a:bodyPr>
            <a:noAutofit/>
          </a:bodyPr>
          <a:lstStyle/>
          <a:p>
            <a:r>
              <a:rPr lang="en-US" sz="2700" dirty="0" smtClean="0">
                <a:latin typeface="Arial" pitchFamily="34" charset="0"/>
                <a:cs typeface="Arial" pitchFamily="34" charset="0"/>
              </a:rPr>
              <a:t>Multiple students from a school</a:t>
            </a:r>
          </a:p>
          <a:p>
            <a:r>
              <a:rPr lang="en-US" sz="2700" dirty="0" smtClean="0">
                <a:latin typeface="Arial" pitchFamily="34" charset="0"/>
                <a:cs typeface="Arial" pitchFamily="34" charset="0"/>
              </a:rPr>
              <a:t>Begins with 8</a:t>
            </a:r>
            <a:r>
              <a:rPr lang="en-US" sz="2700" baseline="30000" dirty="0" smtClean="0">
                <a:latin typeface="Arial" pitchFamily="34" charset="0"/>
                <a:cs typeface="Arial" pitchFamily="34" charset="0"/>
              </a:rPr>
              <a:t>th</a:t>
            </a:r>
            <a:r>
              <a:rPr lang="en-US" sz="2700" dirty="0" smtClean="0">
                <a:latin typeface="Arial" pitchFamily="34" charset="0"/>
                <a:cs typeface="Arial" pitchFamily="34" charset="0"/>
              </a:rPr>
              <a:t> grade graduates</a:t>
            </a:r>
          </a:p>
          <a:p>
            <a:r>
              <a:rPr lang="en-US" sz="2700" dirty="0" smtClean="0">
                <a:latin typeface="Arial" pitchFamily="34" charset="0"/>
                <a:cs typeface="Arial" pitchFamily="34" charset="0"/>
              </a:rPr>
              <a:t>Service-leadership/service learning curriculum</a:t>
            </a:r>
          </a:p>
          <a:p>
            <a:r>
              <a:rPr lang="en-US" sz="2700" dirty="0" smtClean="0">
                <a:latin typeface="Arial" pitchFamily="34" charset="0"/>
                <a:cs typeface="Arial" pitchFamily="34" charset="0"/>
              </a:rPr>
              <a:t>Professional, trained (certified) facilitators</a:t>
            </a:r>
            <a:endParaRPr lang="en-US" sz="2700" dirty="0">
              <a:latin typeface="Arial" pitchFamily="34" charset="0"/>
              <a:cs typeface="Arial" pitchFamily="34" charset="0"/>
            </a:endParaRPr>
          </a:p>
        </p:txBody>
      </p:sp>
      <p:sp>
        <p:nvSpPr>
          <p:cNvPr id="6" name="Content Placeholder 5"/>
          <p:cNvSpPr>
            <a:spLocks noGrp="1"/>
          </p:cNvSpPr>
          <p:nvPr>
            <p:ph sz="quarter" idx="4"/>
          </p:nvPr>
        </p:nvSpPr>
        <p:spPr>
          <a:xfrm>
            <a:off x="4648200" y="2209800"/>
            <a:ext cx="4041775" cy="3941763"/>
          </a:xfrm>
        </p:spPr>
        <p:txBody>
          <a:bodyPr>
            <a:normAutofit/>
          </a:bodyPr>
          <a:lstStyle/>
          <a:p>
            <a:r>
              <a:rPr lang="en-US" sz="2700" dirty="0" smtClean="0">
                <a:latin typeface="Arial" pitchFamily="34" charset="0"/>
                <a:cs typeface="Arial" pitchFamily="34" charset="0"/>
              </a:rPr>
              <a:t>One student from a school</a:t>
            </a:r>
          </a:p>
          <a:p>
            <a:r>
              <a:rPr lang="en-US" sz="2700" dirty="0" smtClean="0">
                <a:latin typeface="Arial" pitchFamily="34" charset="0"/>
                <a:cs typeface="Arial" pitchFamily="34" charset="0"/>
              </a:rPr>
              <a:t>10</a:t>
            </a:r>
            <a:r>
              <a:rPr lang="en-US" sz="2700" baseline="30000" dirty="0" smtClean="0">
                <a:latin typeface="Arial" pitchFamily="34" charset="0"/>
                <a:cs typeface="Arial" pitchFamily="34" charset="0"/>
              </a:rPr>
              <a:t>th</a:t>
            </a:r>
            <a:r>
              <a:rPr lang="en-US" sz="2700" dirty="0" smtClean="0">
                <a:latin typeface="Arial" pitchFamily="34" charset="0"/>
                <a:cs typeface="Arial" pitchFamily="34" charset="0"/>
              </a:rPr>
              <a:t> grade only</a:t>
            </a:r>
          </a:p>
          <a:p>
            <a:r>
              <a:rPr lang="en-US" sz="2700" dirty="0" smtClean="0">
                <a:latin typeface="Arial" pitchFamily="34" charset="0"/>
                <a:cs typeface="Arial" pitchFamily="34" charset="0"/>
              </a:rPr>
              <a:t>Wide-ranging curriculum</a:t>
            </a:r>
          </a:p>
          <a:p>
            <a:r>
              <a:rPr lang="en-US" sz="2700" dirty="0" smtClean="0">
                <a:latin typeface="Arial" pitchFamily="34" charset="0"/>
                <a:cs typeface="Arial" pitchFamily="34" charset="0"/>
              </a:rPr>
              <a:t>Speakers controlled by local committee</a:t>
            </a:r>
            <a:endParaRPr lang="en-US" sz="2700" dirty="0">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ttic" pitchFamily="2" charset="0"/>
              </a:rPr>
              <a:t>Key Leader Comparison</a:t>
            </a:r>
            <a:endParaRPr lang="en-US" dirty="0">
              <a:latin typeface="Attic" pitchFamily="2" charset="0"/>
            </a:endParaRPr>
          </a:p>
        </p:txBody>
      </p:sp>
      <p:sp>
        <p:nvSpPr>
          <p:cNvPr id="3" name="Text Placeholder 2"/>
          <p:cNvSpPr>
            <a:spLocks noGrp="1"/>
          </p:cNvSpPr>
          <p:nvPr>
            <p:ph type="body" idx="1"/>
          </p:nvPr>
        </p:nvSpPr>
        <p:spPr>
          <a:xfrm>
            <a:off x="457200" y="1371600"/>
            <a:ext cx="4040188" cy="762000"/>
          </a:xfrm>
        </p:spPr>
        <p:txBody>
          <a:bodyPr>
            <a:normAutofit/>
          </a:bodyPr>
          <a:lstStyle/>
          <a:p>
            <a:r>
              <a:rPr lang="en-US" sz="3200" dirty="0" smtClean="0">
                <a:latin typeface="Arial" pitchFamily="34" charset="0"/>
                <a:cs typeface="Arial" pitchFamily="34" charset="0"/>
              </a:rPr>
              <a:t>Key Leader</a:t>
            </a:r>
            <a:endParaRPr lang="en-US" sz="3200" dirty="0">
              <a:latin typeface="Arial" pitchFamily="34" charset="0"/>
              <a:cs typeface="Arial" pitchFamily="34" charset="0"/>
            </a:endParaRPr>
          </a:p>
        </p:txBody>
      </p:sp>
      <p:sp>
        <p:nvSpPr>
          <p:cNvPr id="4" name="Text Placeholder 3"/>
          <p:cNvSpPr>
            <a:spLocks noGrp="1"/>
          </p:cNvSpPr>
          <p:nvPr>
            <p:ph type="body" sz="half" idx="3"/>
          </p:nvPr>
        </p:nvSpPr>
        <p:spPr>
          <a:xfrm>
            <a:off x="4572000" y="1371600"/>
            <a:ext cx="4041775" cy="762000"/>
          </a:xfrm>
        </p:spPr>
        <p:txBody>
          <a:bodyPr>
            <a:normAutofit/>
          </a:bodyPr>
          <a:lstStyle/>
          <a:p>
            <a:r>
              <a:rPr lang="en-US" sz="3200" dirty="0" smtClean="0">
                <a:latin typeface="Arial" pitchFamily="34" charset="0"/>
                <a:cs typeface="Arial" pitchFamily="34" charset="0"/>
              </a:rPr>
              <a:t>Other Programs</a:t>
            </a:r>
            <a:endParaRPr lang="en-US" sz="3200" dirty="0">
              <a:latin typeface="Arial" pitchFamily="34" charset="0"/>
              <a:cs typeface="Arial" pitchFamily="34" charset="0"/>
            </a:endParaRPr>
          </a:p>
        </p:txBody>
      </p:sp>
      <p:sp>
        <p:nvSpPr>
          <p:cNvPr id="5" name="Content Placeholder 4"/>
          <p:cNvSpPr>
            <a:spLocks noGrp="1"/>
          </p:cNvSpPr>
          <p:nvPr>
            <p:ph sz="quarter" idx="2"/>
          </p:nvPr>
        </p:nvSpPr>
        <p:spPr>
          <a:xfrm>
            <a:off x="457200" y="2209800"/>
            <a:ext cx="4040188" cy="3941763"/>
          </a:xfrm>
        </p:spPr>
        <p:txBody>
          <a:bodyPr>
            <a:normAutofit/>
          </a:bodyPr>
          <a:lstStyle/>
          <a:p>
            <a:r>
              <a:rPr lang="en-US" sz="2700" dirty="0" smtClean="0">
                <a:latin typeface="Arial" pitchFamily="34" charset="0"/>
                <a:cs typeface="Arial" pitchFamily="34" charset="0"/>
              </a:rPr>
              <a:t>Kiwanis-branded</a:t>
            </a:r>
          </a:p>
          <a:p>
            <a:r>
              <a:rPr lang="en-US" sz="2700" dirty="0" smtClean="0">
                <a:latin typeface="Arial" pitchFamily="34" charset="0"/>
                <a:cs typeface="Arial" pitchFamily="34" charset="0"/>
              </a:rPr>
              <a:t>$200 per student</a:t>
            </a:r>
          </a:p>
          <a:p>
            <a:r>
              <a:rPr lang="en-US" sz="2700" dirty="0" smtClean="0">
                <a:latin typeface="Arial" pitchFamily="34" charset="0"/>
                <a:cs typeface="Arial" pitchFamily="34" charset="0"/>
              </a:rPr>
              <a:t>Aligns with Builders Club and Key Club leadership curricula</a:t>
            </a:r>
          </a:p>
          <a:p>
            <a:r>
              <a:rPr lang="en-US" sz="2700" dirty="0" smtClean="0">
                <a:latin typeface="Arial" pitchFamily="34" charset="0"/>
                <a:cs typeface="Arial" pitchFamily="34" charset="0"/>
              </a:rPr>
              <a:t>International exchange</a:t>
            </a:r>
            <a:endParaRPr lang="en-US" sz="2700" dirty="0">
              <a:latin typeface="Arial" pitchFamily="34" charset="0"/>
              <a:cs typeface="Arial" pitchFamily="34" charset="0"/>
            </a:endParaRPr>
          </a:p>
        </p:txBody>
      </p:sp>
      <p:sp>
        <p:nvSpPr>
          <p:cNvPr id="6" name="Content Placeholder 5"/>
          <p:cNvSpPr>
            <a:spLocks noGrp="1"/>
          </p:cNvSpPr>
          <p:nvPr>
            <p:ph sz="quarter" idx="4"/>
          </p:nvPr>
        </p:nvSpPr>
        <p:spPr>
          <a:xfrm>
            <a:off x="4648200" y="2209800"/>
            <a:ext cx="4041775" cy="3941763"/>
          </a:xfrm>
        </p:spPr>
        <p:txBody>
          <a:bodyPr>
            <a:normAutofit/>
          </a:bodyPr>
          <a:lstStyle/>
          <a:p>
            <a:r>
              <a:rPr lang="en-US" sz="2700" dirty="0" smtClean="0">
                <a:latin typeface="Arial" pitchFamily="34" charset="0"/>
                <a:cs typeface="Arial" pitchFamily="34" charset="0"/>
              </a:rPr>
              <a:t>Bears another organization’s name</a:t>
            </a:r>
          </a:p>
          <a:p>
            <a:r>
              <a:rPr lang="en-US" sz="2700" dirty="0" smtClean="0">
                <a:latin typeface="Arial" pitchFamily="34" charset="0"/>
                <a:cs typeface="Arial" pitchFamily="34" charset="0"/>
              </a:rPr>
              <a:t>Cost $175-325 per student</a:t>
            </a:r>
          </a:p>
          <a:p>
            <a:r>
              <a:rPr lang="en-US" sz="2700" dirty="0" smtClean="0">
                <a:latin typeface="Arial" pitchFamily="34" charset="0"/>
                <a:cs typeface="Arial" pitchFamily="34" charset="0"/>
              </a:rPr>
              <a:t>Not aligned</a:t>
            </a:r>
          </a:p>
          <a:p>
            <a:r>
              <a:rPr lang="en-US" sz="2700" dirty="0" smtClean="0">
                <a:latin typeface="Arial" pitchFamily="34" charset="0"/>
                <a:cs typeface="Arial" pitchFamily="34" charset="0"/>
              </a:rPr>
              <a:t>US-based</a:t>
            </a:r>
            <a:endParaRPr lang="en-US" sz="2700" dirty="0">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latin typeface="Arial" pitchFamily="34" charset="0"/>
                <a:cs typeface="Arial" pitchFamily="34" charset="0"/>
              </a:rPr>
              <a:t>“Key Leader has been an </a:t>
            </a:r>
            <a:r>
              <a:rPr lang="en-US" i="1" dirty="0" smtClean="0">
                <a:latin typeface="Arial" pitchFamily="34" charset="0"/>
                <a:cs typeface="Arial" pitchFamily="34" charset="0"/>
              </a:rPr>
              <a:t>aha </a:t>
            </a:r>
            <a:r>
              <a:rPr lang="en-US" dirty="0" smtClean="0">
                <a:latin typeface="Arial" pitchFamily="34" charset="0"/>
                <a:cs typeface="Arial" pitchFamily="34" charset="0"/>
              </a:rPr>
              <a:t>moment not only for me but also for the students who attend. It gives insight to the Kiwanis mission and the amazing potential our youth have to offer.”</a:t>
            </a:r>
            <a:endParaRPr lang="en-US" dirty="0">
              <a:latin typeface="Arial" pitchFamily="34" charset="0"/>
              <a:cs typeface="Arial" pitchFamily="34" charset="0"/>
            </a:endParaRPr>
          </a:p>
        </p:txBody>
      </p:sp>
      <p:sp>
        <p:nvSpPr>
          <p:cNvPr id="3" name="Text Placeholder 2"/>
          <p:cNvSpPr>
            <a:spLocks noGrp="1"/>
          </p:cNvSpPr>
          <p:nvPr>
            <p:ph type="body" idx="4294967295"/>
          </p:nvPr>
        </p:nvSpPr>
        <p:spPr>
          <a:xfrm>
            <a:off x="5168900" y="5354638"/>
            <a:ext cx="3670300" cy="914400"/>
          </a:xfrm>
        </p:spPr>
        <p:txBody>
          <a:bodyPr>
            <a:normAutofit fontScale="70000" lnSpcReduction="20000"/>
          </a:bodyPr>
          <a:lstStyle/>
          <a:p>
            <a:pPr algn="ctr">
              <a:buNone/>
            </a:pPr>
            <a:r>
              <a:rPr lang="en-US" dirty="0" smtClean="0">
                <a:latin typeface="Arial" pitchFamily="34" charset="0"/>
                <a:cs typeface="Arial" pitchFamily="34" charset="0"/>
              </a:rPr>
              <a:t>Natali Tatiana Galt,</a:t>
            </a:r>
          </a:p>
          <a:p>
            <a:pPr algn="ctr">
              <a:buNone/>
            </a:pPr>
            <a:r>
              <a:rPr lang="en-US" dirty="0" smtClean="0">
                <a:latin typeface="Arial" pitchFamily="34" charset="0"/>
                <a:cs typeface="Arial" pitchFamily="34" charset="0"/>
              </a:rPr>
              <a:t>Kiwanis Club of</a:t>
            </a:r>
          </a:p>
          <a:p>
            <a:pPr algn="ctr">
              <a:buNone/>
            </a:pPr>
            <a:r>
              <a:rPr lang="en-US" dirty="0" smtClean="0">
                <a:latin typeface="Arial" pitchFamily="34" charset="0"/>
                <a:cs typeface="Arial" pitchFamily="34" charset="0"/>
              </a:rPr>
              <a:t>Escondido, California</a:t>
            </a:r>
            <a:endParaRPr lang="en-US" dirty="0">
              <a:latin typeface="Arial" pitchFamily="34" charset="0"/>
              <a:cs typeface="Arial" pitchFamily="34" charset="0"/>
            </a:endParaRPr>
          </a:p>
        </p:txBody>
      </p:sp>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ttic" pitchFamily="2" charset="0"/>
              </a:rPr>
              <a:t>A Key Leader…</a:t>
            </a:r>
            <a:endParaRPr lang="en-US" dirty="0">
              <a:latin typeface="Attic" pitchFamily="2" charset="0"/>
            </a:endParaRPr>
          </a:p>
        </p:txBody>
      </p:sp>
      <p:sp>
        <p:nvSpPr>
          <p:cNvPr id="3" name="Text Placeholder 2"/>
          <p:cNvSpPr>
            <a:spLocks noGrp="1"/>
          </p:cNvSpPr>
          <p:nvPr>
            <p:ph type="body" idx="1"/>
          </p:nvPr>
        </p:nvSpPr>
        <p:spPr>
          <a:xfrm>
            <a:off x="457200" y="5410200"/>
            <a:ext cx="8153400" cy="762000"/>
          </a:xfrm>
        </p:spPr>
        <p:txBody>
          <a:bodyPr/>
          <a:lstStyle/>
          <a:p>
            <a:endParaRPr lang="en-US" dirty="0"/>
          </a:p>
        </p:txBody>
      </p:sp>
      <p:sp>
        <p:nvSpPr>
          <p:cNvPr id="5" name="Content Placeholder 4"/>
          <p:cNvSpPr>
            <a:spLocks noGrp="1"/>
          </p:cNvSpPr>
          <p:nvPr>
            <p:ph sz="quarter" idx="2"/>
          </p:nvPr>
        </p:nvSpPr>
        <p:spPr/>
        <p:txBody>
          <a:bodyPr>
            <a:noAutofit/>
          </a:bodyPr>
          <a:lstStyle/>
          <a:p>
            <a:r>
              <a:rPr lang="en-US" sz="2700" dirty="0" smtClean="0">
                <a:latin typeface="Arial" pitchFamily="34" charset="0"/>
                <a:cs typeface="Arial" pitchFamily="34" charset="0"/>
              </a:rPr>
              <a:t>Is an </a:t>
            </a:r>
            <a:r>
              <a:rPr lang="en-US" sz="2700" dirty="0" smtClean="0">
                <a:solidFill>
                  <a:schemeClr val="accent1">
                    <a:lumMod val="75000"/>
                  </a:schemeClr>
                </a:solidFill>
                <a:latin typeface="Arial" pitchFamily="34" charset="0"/>
                <a:cs typeface="Arial" pitchFamily="34" charset="0"/>
              </a:rPr>
              <a:t>active listener</a:t>
            </a:r>
          </a:p>
          <a:p>
            <a:r>
              <a:rPr lang="en-US" sz="2700" dirty="0" smtClean="0">
                <a:solidFill>
                  <a:schemeClr val="accent1">
                    <a:lumMod val="75000"/>
                  </a:schemeClr>
                </a:solidFill>
                <a:latin typeface="Arial" pitchFamily="34" charset="0"/>
                <a:cs typeface="Arial" pitchFamily="34" charset="0"/>
              </a:rPr>
              <a:t>Develops concepts </a:t>
            </a:r>
            <a:r>
              <a:rPr lang="en-US" sz="2700" dirty="0" smtClean="0">
                <a:latin typeface="Arial" pitchFamily="34" charset="0"/>
                <a:cs typeface="Arial" pitchFamily="34" charset="0"/>
              </a:rPr>
              <a:t>that turn into plans</a:t>
            </a:r>
          </a:p>
          <a:p>
            <a:r>
              <a:rPr lang="en-US" sz="2700" dirty="0" smtClean="0">
                <a:latin typeface="Arial" pitchFamily="34" charset="0"/>
                <a:cs typeface="Arial" pitchFamily="34" charset="0"/>
              </a:rPr>
              <a:t>Is </a:t>
            </a:r>
            <a:r>
              <a:rPr lang="en-US" sz="2700" dirty="0" smtClean="0">
                <a:solidFill>
                  <a:schemeClr val="accent1">
                    <a:lumMod val="75000"/>
                  </a:schemeClr>
                </a:solidFill>
                <a:latin typeface="Arial" pitchFamily="34" charset="0"/>
                <a:cs typeface="Arial" pitchFamily="34" charset="0"/>
              </a:rPr>
              <a:t>empathetic</a:t>
            </a:r>
            <a:r>
              <a:rPr lang="en-US" sz="2700" dirty="0" smtClean="0">
                <a:latin typeface="Arial" pitchFamily="34" charset="0"/>
                <a:cs typeface="Arial" pitchFamily="34" charset="0"/>
              </a:rPr>
              <a:t> to others</a:t>
            </a:r>
          </a:p>
          <a:p>
            <a:r>
              <a:rPr lang="en-US" sz="2700" dirty="0" smtClean="0">
                <a:latin typeface="Arial" pitchFamily="34" charset="0"/>
                <a:cs typeface="Arial" pitchFamily="34" charset="0"/>
              </a:rPr>
              <a:t>Is </a:t>
            </a:r>
            <a:r>
              <a:rPr lang="en-US" sz="2700" dirty="0" smtClean="0">
                <a:solidFill>
                  <a:schemeClr val="accent1">
                    <a:lumMod val="75000"/>
                  </a:schemeClr>
                </a:solidFill>
                <a:latin typeface="Arial" pitchFamily="34" charset="0"/>
                <a:cs typeface="Arial" pitchFamily="34" charset="0"/>
              </a:rPr>
              <a:t>committed</a:t>
            </a:r>
            <a:r>
              <a:rPr lang="en-US" sz="2700" dirty="0" smtClean="0">
                <a:latin typeface="Arial" pitchFamily="34" charset="0"/>
                <a:cs typeface="Arial" pitchFamily="34" charset="0"/>
              </a:rPr>
              <a:t> to the community</a:t>
            </a:r>
          </a:p>
          <a:p>
            <a:r>
              <a:rPr lang="en-US" sz="2700" dirty="0" smtClean="0">
                <a:latin typeface="Arial" pitchFamily="34" charset="0"/>
                <a:cs typeface="Arial" pitchFamily="34" charset="0"/>
              </a:rPr>
              <a:t>Is </a:t>
            </a:r>
            <a:r>
              <a:rPr lang="en-US" sz="2700" dirty="0" smtClean="0">
                <a:solidFill>
                  <a:schemeClr val="accent1">
                    <a:lumMod val="75000"/>
                  </a:schemeClr>
                </a:solidFill>
                <a:latin typeface="Arial" pitchFamily="34" charset="0"/>
                <a:cs typeface="Arial" pitchFamily="34" charset="0"/>
              </a:rPr>
              <a:t>aware</a:t>
            </a:r>
            <a:r>
              <a:rPr lang="en-US" sz="2700" dirty="0" smtClean="0">
                <a:latin typeface="Arial" pitchFamily="34" charset="0"/>
                <a:cs typeface="Arial" pitchFamily="34" charset="0"/>
              </a:rPr>
              <a:t> of self, others and organizations</a:t>
            </a:r>
          </a:p>
        </p:txBody>
      </p:sp>
      <p:sp>
        <p:nvSpPr>
          <p:cNvPr id="6" name="Content Placeholder 5"/>
          <p:cNvSpPr>
            <a:spLocks noGrp="1"/>
          </p:cNvSpPr>
          <p:nvPr>
            <p:ph sz="quarter" idx="4"/>
          </p:nvPr>
        </p:nvSpPr>
        <p:spPr/>
        <p:txBody>
          <a:bodyPr>
            <a:normAutofit/>
          </a:bodyPr>
          <a:lstStyle/>
          <a:p>
            <a:r>
              <a:rPr lang="en-US" sz="2700" dirty="0" smtClean="0">
                <a:latin typeface="Arial" pitchFamily="34" charset="0"/>
                <a:cs typeface="Arial" pitchFamily="34" charset="0"/>
              </a:rPr>
              <a:t>Helps others </a:t>
            </a:r>
            <a:r>
              <a:rPr lang="en-US" sz="2700" dirty="0" smtClean="0">
                <a:solidFill>
                  <a:schemeClr val="accent1">
                    <a:lumMod val="75000"/>
                  </a:schemeClr>
                </a:solidFill>
                <a:latin typeface="Arial" pitchFamily="34" charset="0"/>
                <a:cs typeface="Arial" pitchFamily="34" charset="0"/>
              </a:rPr>
              <a:t>grow</a:t>
            </a:r>
          </a:p>
          <a:p>
            <a:r>
              <a:rPr lang="en-US" sz="2700" dirty="0" smtClean="0">
                <a:latin typeface="Arial" pitchFamily="34" charset="0"/>
                <a:cs typeface="Arial" pitchFamily="34" charset="0"/>
              </a:rPr>
              <a:t>Is </a:t>
            </a:r>
            <a:r>
              <a:rPr lang="en-US" sz="2700" dirty="0" smtClean="0">
                <a:solidFill>
                  <a:schemeClr val="accent1">
                    <a:lumMod val="75000"/>
                  </a:schemeClr>
                </a:solidFill>
                <a:latin typeface="Arial" pitchFamily="34" charset="0"/>
                <a:cs typeface="Arial" pitchFamily="34" charset="0"/>
              </a:rPr>
              <a:t>persuasive</a:t>
            </a:r>
            <a:r>
              <a:rPr lang="en-US" sz="2700" dirty="0" smtClean="0">
                <a:latin typeface="Arial" pitchFamily="34" charset="0"/>
                <a:cs typeface="Arial" pitchFamily="34" charset="0"/>
              </a:rPr>
              <a:t> but not controlling</a:t>
            </a:r>
          </a:p>
          <a:p>
            <a:r>
              <a:rPr lang="en-US" sz="2700" dirty="0" smtClean="0">
                <a:latin typeface="Arial" pitchFamily="34" charset="0"/>
                <a:cs typeface="Arial" pitchFamily="34" charset="0"/>
              </a:rPr>
              <a:t>Is </a:t>
            </a:r>
            <a:r>
              <a:rPr lang="en-US" sz="2700" dirty="0" smtClean="0">
                <a:solidFill>
                  <a:schemeClr val="accent1">
                    <a:lumMod val="75000"/>
                  </a:schemeClr>
                </a:solidFill>
                <a:latin typeface="Arial" pitchFamily="34" charset="0"/>
                <a:cs typeface="Arial" pitchFamily="34" charset="0"/>
              </a:rPr>
              <a:t>compassionate</a:t>
            </a:r>
          </a:p>
          <a:p>
            <a:r>
              <a:rPr lang="en-US" sz="2700" dirty="0" smtClean="0">
                <a:solidFill>
                  <a:schemeClr val="accent1">
                    <a:lumMod val="75000"/>
                  </a:schemeClr>
                </a:solidFill>
                <a:latin typeface="Arial" pitchFamily="34" charset="0"/>
                <a:cs typeface="Arial" pitchFamily="34" charset="0"/>
              </a:rPr>
              <a:t>Builds </a:t>
            </a:r>
            <a:r>
              <a:rPr lang="en-US" sz="2700" dirty="0" smtClean="0">
                <a:latin typeface="Arial" pitchFamily="34" charset="0"/>
                <a:cs typeface="Arial" pitchFamily="34" charset="0"/>
              </a:rPr>
              <a:t>community</a:t>
            </a:r>
          </a:p>
          <a:p>
            <a:r>
              <a:rPr lang="en-US" sz="2700" dirty="0" smtClean="0">
                <a:solidFill>
                  <a:schemeClr val="accent1">
                    <a:lumMod val="75000"/>
                  </a:schemeClr>
                </a:solidFill>
                <a:latin typeface="Arial" pitchFamily="34" charset="0"/>
                <a:cs typeface="Arial" pitchFamily="34" charset="0"/>
              </a:rPr>
              <a:t>Is caring</a:t>
            </a:r>
          </a:p>
          <a:p>
            <a:r>
              <a:rPr lang="en-US" sz="2700" dirty="0" smtClean="0">
                <a:latin typeface="Arial" pitchFamily="34" charset="0"/>
                <a:cs typeface="Arial" pitchFamily="34" charset="0"/>
              </a:rPr>
              <a:t>Turns goals and plans into </a:t>
            </a:r>
            <a:r>
              <a:rPr lang="en-US" sz="2700" dirty="0" smtClean="0">
                <a:solidFill>
                  <a:schemeClr val="accent1">
                    <a:lumMod val="75000"/>
                  </a:schemeClr>
                </a:solidFill>
                <a:latin typeface="Arial" pitchFamily="34" charset="0"/>
                <a:cs typeface="Arial" pitchFamily="34" charset="0"/>
              </a:rPr>
              <a:t>action</a:t>
            </a:r>
            <a:endParaRPr lang="en-US" sz="2700" dirty="0">
              <a:solidFill>
                <a:schemeClr val="accent1">
                  <a:lumMod val="75000"/>
                </a:schemeClr>
              </a:solidFill>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latin typeface="Arial" pitchFamily="34" charset="0"/>
                <a:cs typeface="Arial" pitchFamily="34" charset="0"/>
              </a:rPr>
              <a:t>A Key Leader understands the principles of service leadership</a:t>
            </a:r>
          </a:p>
          <a:p>
            <a:r>
              <a:rPr lang="en-US" dirty="0" smtClean="0">
                <a:latin typeface="Arial" pitchFamily="34" charset="0"/>
                <a:cs typeface="Arial" pitchFamily="34" charset="0"/>
              </a:rPr>
              <a:t>A Key Leader has learned how to appreciate the principles of service leadership in the local, state, national and global communities</a:t>
            </a:r>
          </a:p>
          <a:p>
            <a:r>
              <a:rPr lang="en-US" dirty="0" smtClean="0">
                <a:latin typeface="Arial" pitchFamily="34" charset="0"/>
                <a:cs typeface="Arial" pitchFamily="34" charset="0"/>
              </a:rPr>
              <a:t>A Key Leader has taken the first steps to prepare for a life of making a difference in the 21</a:t>
            </a:r>
            <a:r>
              <a:rPr lang="en-US" baseline="30000" dirty="0" smtClean="0">
                <a:latin typeface="Arial" pitchFamily="34" charset="0"/>
                <a:cs typeface="Arial" pitchFamily="34" charset="0"/>
              </a:rPr>
              <a:t>st</a:t>
            </a:r>
            <a:r>
              <a:rPr lang="en-US" dirty="0" smtClean="0">
                <a:latin typeface="Arial" pitchFamily="34" charset="0"/>
                <a:cs typeface="Arial" pitchFamily="34" charset="0"/>
              </a:rPr>
              <a:t> century world</a:t>
            </a:r>
          </a:p>
          <a:p>
            <a:pPr>
              <a:buNone/>
            </a:pPr>
            <a:endParaRPr lang="en-US" dirty="0"/>
          </a:p>
        </p:txBody>
      </p:sp>
      <p:sp>
        <p:nvSpPr>
          <p:cNvPr id="3" name="Title 2"/>
          <p:cNvSpPr>
            <a:spLocks noGrp="1"/>
          </p:cNvSpPr>
          <p:nvPr>
            <p:ph type="title"/>
          </p:nvPr>
        </p:nvSpPr>
        <p:spPr/>
        <p:txBody>
          <a:bodyPr/>
          <a:lstStyle/>
          <a:p>
            <a:r>
              <a:rPr lang="en-US" dirty="0" smtClean="0">
                <a:latin typeface="Attic" pitchFamily="2" charset="0"/>
              </a:rPr>
              <a:t>Service Leadership</a:t>
            </a:r>
            <a:endParaRPr lang="en-US" dirty="0">
              <a:latin typeface="Attic" pitchFamily="2" charset="0"/>
            </a:endParaRPr>
          </a:p>
        </p:txBody>
      </p:sp>
      <p:pic>
        <p:nvPicPr>
          <p:cNvPr id="5" name="Picture 2" descr="E:\SanDiskSecureAccessV2.0\Website Postings\Key Leader\Key Leader Logos\Horizontal\Logo_KeyLeader_horizontal_BW.jpg"/>
          <p:cNvPicPr>
            <a:picLocks noChangeAspect="1" noChangeArrowheads="1"/>
          </p:cNvPicPr>
          <p:nvPr/>
        </p:nvPicPr>
        <p:blipFill>
          <a:blip r:embed="rId3" cstate="print"/>
          <a:srcRect/>
          <a:stretch>
            <a:fillRect/>
          </a:stretch>
        </p:blipFill>
        <p:spPr bwMode="auto">
          <a:xfrm>
            <a:off x="6324600" y="6324600"/>
            <a:ext cx="2514600" cy="295597"/>
          </a:xfrm>
          <a:prstGeom prst="rect">
            <a:avLst/>
          </a:prstGeom>
          <a:noFill/>
        </p:spPr>
      </p:pic>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609600"/>
          </a:xfrm>
        </p:spPr>
        <p:txBody>
          <a:bodyPr>
            <a:normAutofit/>
          </a:bodyPr>
          <a:lstStyle/>
          <a:p>
            <a:pPr algn="ctr"/>
            <a:r>
              <a:rPr lang="en-US" sz="3200" dirty="0" smtClean="0">
                <a:latin typeface="Arial" pitchFamily="34" charset="0"/>
                <a:cs typeface="Arial" pitchFamily="34" charset="0"/>
              </a:rPr>
              <a:t>Nationally</a:t>
            </a:r>
          </a:p>
        </p:txBody>
      </p:sp>
      <p:sp>
        <p:nvSpPr>
          <p:cNvPr id="2" name="Title 1"/>
          <p:cNvSpPr>
            <a:spLocks noGrp="1"/>
          </p:cNvSpPr>
          <p:nvPr>
            <p:ph type="title"/>
          </p:nvPr>
        </p:nvSpPr>
        <p:spPr/>
        <p:txBody>
          <a:bodyPr/>
          <a:lstStyle/>
          <a:p>
            <a:pPr algn="ctr"/>
            <a:r>
              <a:rPr lang="en-US" dirty="0" smtClean="0">
                <a:latin typeface="Attic" pitchFamily="2" charset="0"/>
              </a:rPr>
              <a:t>Where has Key Leader Been?</a:t>
            </a:r>
            <a:endParaRPr lang="en-US" dirty="0">
              <a:latin typeface="Attic" pitchFamily="2" charset="0"/>
            </a:endParaRPr>
          </a:p>
        </p:txBody>
      </p:sp>
      <p:pic>
        <p:nvPicPr>
          <p:cNvPr id="2049" name="Picture 1" descr="\\FILESERVER\USERS\SOAP\swarner\My Pictures\Microsoft Clip Organizer\j0436778.wmf"/>
          <p:cNvPicPr>
            <a:picLocks noChangeAspect="1" noChangeArrowheads="1"/>
          </p:cNvPicPr>
          <p:nvPr/>
        </p:nvPicPr>
        <p:blipFill>
          <a:blip r:embed="rId3" cstate="print"/>
          <a:srcRect/>
          <a:stretch>
            <a:fillRect/>
          </a:stretch>
        </p:blipFill>
        <p:spPr bwMode="auto">
          <a:xfrm>
            <a:off x="7696200" y="4419600"/>
            <a:ext cx="1220787" cy="609600"/>
          </a:xfrm>
          <a:prstGeom prst="rect">
            <a:avLst/>
          </a:prstGeom>
          <a:noFill/>
        </p:spPr>
      </p:pic>
      <p:pic>
        <p:nvPicPr>
          <p:cNvPr id="2050" name="Picture 2" descr="\\FILESERVER\USERS\SOAP\swarner\My Pictures\Microsoft Clip Organizer\j0436758.wmf"/>
          <p:cNvPicPr>
            <a:picLocks noChangeAspect="1" noChangeArrowheads="1"/>
          </p:cNvPicPr>
          <p:nvPr/>
        </p:nvPicPr>
        <p:blipFill>
          <a:blip r:embed="rId4" cstate="print"/>
          <a:srcRect/>
          <a:stretch>
            <a:fillRect/>
          </a:stretch>
        </p:blipFill>
        <p:spPr bwMode="auto">
          <a:xfrm>
            <a:off x="6248400" y="4495800"/>
            <a:ext cx="1222375" cy="596900"/>
          </a:xfrm>
          <a:prstGeom prst="rect">
            <a:avLst/>
          </a:prstGeom>
          <a:noFill/>
        </p:spPr>
      </p:pic>
      <p:pic>
        <p:nvPicPr>
          <p:cNvPr id="2051" name="Picture 3" descr="\\FILESERVER\USERS\SOAP\swarner\My Pictures\Microsoft Clip Organizer\j0436696.wmf"/>
          <p:cNvPicPr>
            <a:picLocks noChangeAspect="1" noChangeArrowheads="1"/>
          </p:cNvPicPr>
          <p:nvPr/>
        </p:nvPicPr>
        <p:blipFill>
          <a:blip r:embed="rId5" cstate="print"/>
          <a:srcRect/>
          <a:stretch>
            <a:fillRect/>
          </a:stretch>
        </p:blipFill>
        <p:spPr bwMode="auto">
          <a:xfrm>
            <a:off x="228600" y="3657600"/>
            <a:ext cx="1225550" cy="533400"/>
          </a:xfrm>
          <a:prstGeom prst="rect">
            <a:avLst/>
          </a:prstGeom>
          <a:noFill/>
        </p:spPr>
      </p:pic>
      <p:pic>
        <p:nvPicPr>
          <p:cNvPr id="2052" name="Picture 4" descr="\\FILESERVER\USERS\SOAP\swarner\My Pictures\Microsoft Clip Organizer\j0436708.wmf"/>
          <p:cNvPicPr>
            <a:picLocks noChangeAspect="1" noChangeArrowheads="1"/>
          </p:cNvPicPr>
          <p:nvPr/>
        </p:nvPicPr>
        <p:blipFill>
          <a:blip r:embed="rId6" cstate="print"/>
          <a:srcRect/>
          <a:stretch>
            <a:fillRect/>
          </a:stretch>
        </p:blipFill>
        <p:spPr bwMode="auto">
          <a:xfrm>
            <a:off x="1676400" y="1295400"/>
            <a:ext cx="1222375" cy="596900"/>
          </a:xfrm>
          <a:prstGeom prst="rect">
            <a:avLst/>
          </a:prstGeom>
          <a:noFill/>
        </p:spPr>
      </p:pic>
      <p:pic>
        <p:nvPicPr>
          <p:cNvPr id="2053" name="Picture 5" descr="\\FILESERVER\USERS\SOAP\swarner\My Pictures\Microsoft Clip Organizer\j0436710.wmf"/>
          <p:cNvPicPr>
            <a:picLocks noChangeAspect="1" noChangeArrowheads="1"/>
          </p:cNvPicPr>
          <p:nvPr/>
        </p:nvPicPr>
        <p:blipFill>
          <a:blip r:embed="rId7" cstate="print"/>
          <a:srcRect/>
          <a:stretch>
            <a:fillRect/>
          </a:stretch>
        </p:blipFill>
        <p:spPr bwMode="auto">
          <a:xfrm>
            <a:off x="1676400" y="2057400"/>
            <a:ext cx="1222375" cy="609600"/>
          </a:xfrm>
          <a:prstGeom prst="rect">
            <a:avLst/>
          </a:prstGeom>
          <a:noFill/>
        </p:spPr>
      </p:pic>
      <p:pic>
        <p:nvPicPr>
          <p:cNvPr id="2054" name="Picture 6" descr="\\FILESERVER\USERS\SOAP\swarner\My Pictures\Microsoft Clip Organizer\j0436692.wmf"/>
          <p:cNvPicPr>
            <a:picLocks noChangeAspect="1" noChangeArrowheads="1"/>
          </p:cNvPicPr>
          <p:nvPr/>
        </p:nvPicPr>
        <p:blipFill>
          <a:blip r:embed="rId8" cstate="print"/>
          <a:srcRect/>
          <a:stretch>
            <a:fillRect/>
          </a:stretch>
        </p:blipFill>
        <p:spPr bwMode="auto">
          <a:xfrm>
            <a:off x="228600" y="2057400"/>
            <a:ext cx="1222375" cy="584200"/>
          </a:xfrm>
          <a:prstGeom prst="rect">
            <a:avLst/>
          </a:prstGeom>
          <a:noFill/>
        </p:spPr>
      </p:pic>
      <p:pic>
        <p:nvPicPr>
          <p:cNvPr id="2055" name="Picture 7" descr="\\FILESERVER\USERS\SOAP\swarner\My Pictures\Microsoft Clip Organizer\j0436746.wmf"/>
          <p:cNvPicPr>
            <a:picLocks noChangeAspect="1" noChangeArrowheads="1"/>
          </p:cNvPicPr>
          <p:nvPr/>
        </p:nvPicPr>
        <p:blipFill>
          <a:blip r:embed="rId9" cstate="print"/>
          <a:srcRect/>
          <a:stretch>
            <a:fillRect/>
          </a:stretch>
        </p:blipFill>
        <p:spPr bwMode="auto">
          <a:xfrm>
            <a:off x="4648200" y="5943600"/>
            <a:ext cx="1222375" cy="584200"/>
          </a:xfrm>
          <a:prstGeom prst="rect">
            <a:avLst/>
          </a:prstGeom>
          <a:noFill/>
        </p:spPr>
      </p:pic>
      <p:pic>
        <p:nvPicPr>
          <p:cNvPr id="2056" name="Picture 8" descr="\\FILESERVER\USERS\SOAP\swarner\My Pictures\Microsoft Clip Organizer\j0436736.wmf"/>
          <p:cNvPicPr>
            <a:picLocks noChangeAspect="1" noChangeArrowheads="1"/>
          </p:cNvPicPr>
          <p:nvPr/>
        </p:nvPicPr>
        <p:blipFill>
          <a:blip r:embed="rId10" cstate="print"/>
          <a:srcRect/>
          <a:stretch>
            <a:fillRect/>
          </a:stretch>
        </p:blipFill>
        <p:spPr bwMode="auto">
          <a:xfrm>
            <a:off x="4648200" y="2895600"/>
            <a:ext cx="1222375" cy="638175"/>
          </a:xfrm>
          <a:prstGeom prst="rect">
            <a:avLst/>
          </a:prstGeom>
          <a:noFill/>
        </p:spPr>
      </p:pic>
      <p:pic>
        <p:nvPicPr>
          <p:cNvPr id="2057" name="Picture 9" descr="\\FILESERVER\USERS\SOAP\swarner\My Pictures\Microsoft Clip Organizer\j0436698.wmf"/>
          <p:cNvPicPr>
            <a:picLocks noChangeAspect="1" noChangeArrowheads="1"/>
          </p:cNvPicPr>
          <p:nvPr/>
        </p:nvPicPr>
        <p:blipFill>
          <a:blip r:embed="rId11" cstate="print"/>
          <a:srcRect/>
          <a:stretch>
            <a:fillRect/>
          </a:stretch>
        </p:blipFill>
        <p:spPr bwMode="auto">
          <a:xfrm>
            <a:off x="228600" y="4419600"/>
            <a:ext cx="1216025" cy="577850"/>
          </a:xfrm>
          <a:prstGeom prst="rect">
            <a:avLst/>
          </a:prstGeom>
          <a:noFill/>
        </p:spPr>
      </p:pic>
      <p:pic>
        <p:nvPicPr>
          <p:cNvPr id="2058" name="Picture 10" descr="\\FILESERVER\USERS\SOAP\swarner\My Pictures\Microsoft Clip Organizer\j0436770.wmf"/>
          <p:cNvPicPr>
            <a:picLocks noChangeAspect="1" noChangeArrowheads="1"/>
          </p:cNvPicPr>
          <p:nvPr/>
        </p:nvPicPr>
        <p:blipFill>
          <a:blip r:embed="rId12" cstate="print"/>
          <a:srcRect/>
          <a:stretch>
            <a:fillRect/>
          </a:stretch>
        </p:blipFill>
        <p:spPr bwMode="auto">
          <a:xfrm>
            <a:off x="7696200" y="2971800"/>
            <a:ext cx="1219200" cy="584200"/>
          </a:xfrm>
          <a:prstGeom prst="rect">
            <a:avLst/>
          </a:prstGeom>
          <a:noFill/>
        </p:spPr>
      </p:pic>
      <p:pic>
        <p:nvPicPr>
          <p:cNvPr id="2059" name="Picture 11" descr="\\FILESERVER\USERS\SOAP\swarner\My Pictures\Microsoft Clip Organizer\j0436738.wmf"/>
          <p:cNvPicPr>
            <a:picLocks noChangeAspect="1" noChangeArrowheads="1"/>
          </p:cNvPicPr>
          <p:nvPr/>
        </p:nvPicPr>
        <p:blipFill>
          <a:blip r:embed="rId13" cstate="print"/>
          <a:srcRect/>
          <a:stretch>
            <a:fillRect/>
          </a:stretch>
        </p:blipFill>
        <p:spPr bwMode="auto">
          <a:xfrm>
            <a:off x="4648200" y="3657600"/>
            <a:ext cx="1283494" cy="533400"/>
          </a:xfrm>
          <a:prstGeom prst="rect">
            <a:avLst/>
          </a:prstGeom>
          <a:noFill/>
        </p:spPr>
      </p:pic>
      <p:pic>
        <p:nvPicPr>
          <p:cNvPr id="2060" name="Picture 12" descr="\\FILESERVER\USERS\SOAP\swarner\My Pictures\Microsoft Clip Organizer\j0436716.wmf"/>
          <p:cNvPicPr>
            <a:picLocks noChangeAspect="1" noChangeArrowheads="1"/>
          </p:cNvPicPr>
          <p:nvPr/>
        </p:nvPicPr>
        <p:blipFill>
          <a:blip r:embed="rId14" cstate="print"/>
          <a:srcRect/>
          <a:stretch>
            <a:fillRect/>
          </a:stretch>
        </p:blipFill>
        <p:spPr bwMode="auto">
          <a:xfrm>
            <a:off x="1676400" y="5181600"/>
            <a:ext cx="1295400" cy="596900"/>
          </a:xfrm>
          <a:prstGeom prst="rect">
            <a:avLst/>
          </a:prstGeom>
          <a:noFill/>
        </p:spPr>
      </p:pic>
      <p:pic>
        <p:nvPicPr>
          <p:cNvPr id="2062" name="Picture 14" descr="\\FILESERVER\USERS\SOAP\swarner\My Pictures\Microsoft Clip Organizer\j0436756.wmf"/>
          <p:cNvPicPr>
            <a:picLocks noChangeAspect="1" noChangeArrowheads="1"/>
          </p:cNvPicPr>
          <p:nvPr/>
        </p:nvPicPr>
        <p:blipFill>
          <a:blip r:embed="rId15" cstate="print"/>
          <a:srcRect/>
          <a:stretch>
            <a:fillRect/>
          </a:stretch>
        </p:blipFill>
        <p:spPr bwMode="auto">
          <a:xfrm>
            <a:off x="6248400" y="3657600"/>
            <a:ext cx="1222375" cy="609600"/>
          </a:xfrm>
          <a:prstGeom prst="rect">
            <a:avLst/>
          </a:prstGeom>
          <a:noFill/>
        </p:spPr>
      </p:pic>
      <p:pic>
        <p:nvPicPr>
          <p:cNvPr id="2063" name="Picture 15" descr="\\FILESERVER\USERS\SOAP\swarner\My Pictures\Microsoft Clip Organizer\j0436730.wmf"/>
          <p:cNvPicPr>
            <a:picLocks noChangeAspect="1" noChangeArrowheads="1"/>
          </p:cNvPicPr>
          <p:nvPr/>
        </p:nvPicPr>
        <p:blipFill>
          <a:blip r:embed="rId16" cstate="print"/>
          <a:srcRect/>
          <a:stretch>
            <a:fillRect/>
          </a:stretch>
        </p:blipFill>
        <p:spPr bwMode="auto">
          <a:xfrm>
            <a:off x="3124200" y="5181600"/>
            <a:ext cx="1298575" cy="609600"/>
          </a:xfrm>
          <a:prstGeom prst="rect">
            <a:avLst/>
          </a:prstGeom>
          <a:noFill/>
        </p:spPr>
      </p:pic>
      <p:pic>
        <p:nvPicPr>
          <p:cNvPr id="2064" name="Picture 16" descr="\\FILESERVER\USERS\SOAP\swarner\My Pictures\Microsoft Clip Organizer\j0436714.wmf"/>
          <p:cNvPicPr>
            <a:picLocks noChangeAspect="1" noChangeArrowheads="1"/>
          </p:cNvPicPr>
          <p:nvPr/>
        </p:nvPicPr>
        <p:blipFill>
          <a:blip r:embed="rId17" cstate="print"/>
          <a:srcRect/>
          <a:stretch>
            <a:fillRect/>
          </a:stretch>
        </p:blipFill>
        <p:spPr bwMode="auto">
          <a:xfrm>
            <a:off x="1676400" y="4419600"/>
            <a:ext cx="1295400" cy="609600"/>
          </a:xfrm>
          <a:prstGeom prst="rect">
            <a:avLst/>
          </a:prstGeom>
          <a:noFill/>
        </p:spPr>
      </p:pic>
      <p:pic>
        <p:nvPicPr>
          <p:cNvPr id="2065" name="Picture 17" descr="\\FILESERVER\USERS\SOAP\swarner\My Pictures\Microsoft Clip Organizer\j0436734.wmf"/>
          <p:cNvPicPr>
            <a:picLocks noChangeAspect="1" noChangeArrowheads="1"/>
          </p:cNvPicPr>
          <p:nvPr/>
        </p:nvPicPr>
        <p:blipFill>
          <a:blip r:embed="rId18" cstate="print"/>
          <a:srcRect/>
          <a:stretch>
            <a:fillRect/>
          </a:stretch>
        </p:blipFill>
        <p:spPr bwMode="auto">
          <a:xfrm>
            <a:off x="4648200" y="2057400"/>
            <a:ext cx="1295400" cy="584200"/>
          </a:xfrm>
          <a:prstGeom prst="rect">
            <a:avLst/>
          </a:prstGeom>
          <a:noFill/>
        </p:spPr>
      </p:pic>
      <p:pic>
        <p:nvPicPr>
          <p:cNvPr id="2066" name="Picture 18" descr="\\FILESERVER\USERS\SOAP\swarner\My Pictures\Microsoft Clip Organizer\j0436694.wmf"/>
          <p:cNvPicPr>
            <a:picLocks noChangeAspect="1" noChangeArrowheads="1"/>
          </p:cNvPicPr>
          <p:nvPr/>
        </p:nvPicPr>
        <p:blipFill>
          <a:blip r:embed="rId19" cstate="print"/>
          <a:srcRect/>
          <a:stretch>
            <a:fillRect/>
          </a:stretch>
        </p:blipFill>
        <p:spPr bwMode="auto">
          <a:xfrm>
            <a:off x="228600" y="2895600"/>
            <a:ext cx="1219200" cy="520700"/>
          </a:xfrm>
          <a:prstGeom prst="rect">
            <a:avLst/>
          </a:prstGeom>
          <a:noFill/>
        </p:spPr>
      </p:pic>
      <p:pic>
        <p:nvPicPr>
          <p:cNvPr id="2067" name="Picture 19" descr="\\FILESERVER\USERS\SOAP\swarner\My Pictures\Microsoft Clip Organizer\j0436720.wmf"/>
          <p:cNvPicPr>
            <a:picLocks noChangeAspect="1" noChangeArrowheads="1"/>
          </p:cNvPicPr>
          <p:nvPr/>
        </p:nvPicPr>
        <p:blipFill>
          <a:blip r:embed="rId20" cstate="print"/>
          <a:srcRect/>
          <a:stretch>
            <a:fillRect/>
          </a:stretch>
        </p:blipFill>
        <p:spPr bwMode="auto">
          <a:xfrm>
            <a:off x="1676400" y="6019800"/>
            <a:ext cx="1219200" cy="584200"/>
          </a:xfrm>
          <a:prstGeom prst="rect">
            <a:avLst/>
          </a:prstGeom>
          <a:noFill/>
        </p:spPr>
      </p:pic>
      <p:pic>
        <p:nvPicPr>
          <p:cNvPr id="2068" name="Picture 20" descr="\\FILESERVER\USERS\SOAP\swarner\My Pictures\Microsoft Clip Organizer\j0436728.wmf"/>
          <p:cNvPicPr>
            <a:picLocks noChangeAspect="1" noChangeArrowheads="1"/>
          </p:cNvPicPr>
          <p:nvPr/>
        </p:nvPicPr>
        <p:blipFill>
          <a:blip r:embed="rId21" cstate="print"/>
          <a:srcRect/>
          <a:stretch>
            <a:fillRect/>
          </a:stretch>
        </p:blipFill>
        <p:spPr bwMode="auto">
          <a:xfrm>
            <a:off x="3124200" y="4419600"/>
            <a:ext cx="1295400" cy="609600"/>
          </a:xfrm>
          <a:prstGeom prst="rect">
            <a:avLst/>
          </a:prstGeom>
          <a:noFill/>
        </p:spPr>
      </p:pic>
      <p:pic>
        <p:nvPicPr>
          <p:cNvPr id="2069" name="Picture 21" descr="\\FILESERVER\USERS\SOAP\swarner\My Pictures\Microsoft Clip Organizer\j0436712.wmf"/>
          <p:cNvPicPr>
            <a:picLocks noChangeAspect="1" noChangeArrowheads="1"/>
          </p:cNvPicPr>
          <p:nvPr/>
        </p:nvPicPr>
        <p:blipFill>
          <a:blip r:embed="rId22" cstate="print"/>
          <a:srcRect/>
          <a:stretch>
            <a:fillRect/>
          </a:stretch>
        </p:blipFill>
        <p:spPr bwMode="auto">
          <a:xfrm>
            <a:off x="1676400" y="2895600"/>
            <a:ext cx="1219200" cy="584200"/>
          </a:xfrm>
          <a:prstGeom prst="rect">
            <a:avLst/>
          </a:prstGeom>
          <a:noFill/>
        </p:spPr>
      </p:pic>
      <p:pic>
        <p:nvPicPr>
          <p:cNvPr id="2070" name="Picture 22" descr="\\FILESERVER\USERS\SOAP\swarner\My Pictures\Microsoft Clip Organizer\j0436754.wmf"/>
          <p:cNvPicPr>
            <a:picLocks noChangeAspect="1" noChangeArrowheads="1"/>
          </p:cNvPicPr>
          <p:nvPr/>
        </p:nvPicPr>
        <p:blipFill>
          <a:blip r:embed="rId23" cstate="print"/>
          <a:srcRect/>
          <a:stretch>
            <a:fillRect/>
          </a:stretch>
        </p:blipFill>
        <p:spPr bwMode="auto">
          <a:xfrm>
            <a:off x="6172199" y="2895600"/>
            <a:ext cx="1272209" cy="609600"/>
          </a:xfrm>
          <a:prstGeom prst="rect">
            <a:avLst/>
          </a:prstGeom>
          <a:noFill/>
        </p:spPr>
      </p:pic>
      <p:pic>
        <p:nvPicPr>
          <p:cNvPr id="2071" name="Picture 23" descr="\\FILESERVER\USERS\SOAP\swarner\My Pictures\Microsoft Clip Organizer\j0436768.wmf"/>
          <p:cNvPicPr>
            <a:picLocks noChangeAspect="1" noChangeArrowheads="1"/>
          </p:cNvPicPr>
          <p:nvPr/>
        </p:nvPicPr>
        <p:blipFill>
          <a:blip r:embed="rId24" cstate="print"/>
          <a:srcRect/>
          <a:stretch>
            <a:fillRect/>
          </a:stretch>
        </p:blipFill>
        <p:spPr bwMode="auto">
          <a:xfrm>
            <a:off x="7696200" y="2133600"/>
            <a:ext cx="1219200" cy="609600"/>
          </a:xfrm>
          <a:prstGeom prst="rect">
            <a:avLst/>
          </a:prstGeom>
          <a:noFill/>
        </p:spPr>
      </p:pic>
      <p:pic>
        <p:nvPicPr>
          <p:cNvPr id="2072" name="Picture 24" descr="\\FILESERVER\USERS\SOAP\swarner\My Pictures\Microsoft Clip Organizer\j0436688.wmf"/>
          <p:cNvPicPr>
            <a:picLocks noChangeAspect="1" noChangeArrowheads="1"/>
          </p:cNvPicPr>
          <p:nvPr/>
        </p:nvPicPr>
        <p:blipFill>
          <a:blip r:embed="rId25" cstate="print"/>
          <a:srcRect/>
          <a:stretch>
            <a:fillRect/>
          </a:stretch>
        </p:blipFill>
        <p:spPr bwMode="auto">
          <a:xfrm>
            <a:off x="228600" y="1219200"/>
            <a:ext cx="1219200" cy="584200"/>
          </a:xfrm>
          <a:prstGeom prst="rect">
            <a:avLst/>
          </a:prstGeom>
          <a:noFill/>
        </p:spPr>
      </p:pic>
      <p:pic>
        <p:nvPicPr>
          <p:cNvPr id="2073" name="Picture 25" descr="\\FILESERVER\USERS\SOAP\swarner\My Pictures\Microsoft Clip Organizer\j0436706.wmf"/>
          <p:cNvPicPr>
            <a:picLocks noChangeAspect="1" noChangeArrowheads="1"/>
          </p:cNvPicPr>
          <p:nvPr/>
        </p:nvPicPr>
        <p:blipFill>
          <a:blip r:embed="rId26" cstate="print"/>
          <a:srcRect/>
          <a:stretch>
            <a:fillRect/>
          </a:stretch>
        </p:blipFill>
        <p:spPr bwMode="auto">
          <a:xfrm>
            <a:off x="152400" y="6019800"/>
            <a:ext cx="1295400" cy="596900"/>
          </a:xfrm>
          <a:prstGeom prst="rect">
            <a:avLst/>
          </a:prstGeom>
          <a:noFill/>
        </p:spPr>
      </p:pic>
      <p:pic>
        <p:nvPicPr>
          <p:cNvPr id="2074" name="Picture 26" descr="\\FILESERVER\USERS\SOAP\swarner\My Pictures\Microsoft Clip Organizer\j0436704.wmf"/>
          <p:cNvPicPr>
            <a:picLocks noChangeAspect="1" noChangeArrowheads="1"/>
          </p:cNvPicPr>
          <p:nvPr/>
        </p:nvPicPr>
        <p:blipFill>
          <a:blip r:embed="rId27" cstate="print"/>
          <a:srcRect/>
          <a:stretch>
            <a:fillRect/>
          </a:stretch>
        </p:blipFill>
        <p:spPr bwMode="auto">
          <a:xfrm>
            <a:off x="228600" y="5181600"/>
            <a:ext cx="1219200" cy="596900"/>
          </a:xfrm>
          <a:prstGeom prst="rect">
            <a:avLst/>
          </a:prstGeom>
          <a:noFill/>
        </p:spPr>
      </p:pic>
      <p:pic>
        <p:nvPicPr>
          <p:cNvPr id="2075" name="Picture 27" descr="\\FILESERVER\USERS\SOAP\swarner\My Pictures\Microsoft Clip Organizer\j0436764.wmf"/>
          <p:cNvPicPr>
            <a:picLocks noChangeAspect="1" noChangeArrowheads="1"/>
          </p:cNvPicPr>
          <p:nvPr/>
        </p:nvPicPr>
        <p:blipFill>
          <a:blip r:embed="rId28" cstate="print"/>
          <a:srcRect/>
          <a:stretch>
            <a:fillRect/>
          </a:stretch>
        </p:blipFill>
        <p:spPr bwMode="auto">
          <a:xfrm>
            <a:off x="6248400" y="6019800"/>
            <a:ext cx="1219200" cy="584200"/>
          </a:xfrm>
          <a:prstGeom prst="rect">
            <a:avLst/>
          </a:prstGeom>
          <a:noFill/>
        </p:spPr>
      </p:pic>
      <p:pic>
        <p:nvPicPr>
          <p:cNvPr id="2076" name="Picture 28" descr="\\FILESERVER\USERS\SOAP\swarner\My Pictures\Microsoft Clip Organizer\j0436750.wmf"/>
          <p:cNvPicPr>
            <a:picLocks noChangeAspect="1" noChangeArrowheads="1"/>
          </p:cNvPicPr>
          <p:nvPr/>
        </p:nvPicPr>
        <p:blipFill>
          <a:blip r:embed="rId29" cstate="print"/>
          <a:srcRect/>
          <a:stretch>
            <a:fillRect/>
          </a:stretch>
        </p:blipFill>
        <p:spPr bwMode="auto">
          <a:xfrm>
            <a:off x="6172200" y="2057399"/>
            <a:ext cx="1295400" cy="620713"/>
          </a:xfrm>
          <a:prstGeom prst="rect">
            <a:avLst/>
          </a:prstGeom>
          <a:noFill/>
        </p:spPr>
      </p:pic>
      <p:pic>
        <p:nvPicPr>
          <p:cNvPr id="2077" name="Picture 29" descr="\\FILESERVER\USERS\SOAP\swarner\My Pictures\Microsoft Clip Organizer\j0436780.wmf"/>
          <p:cNvPicPr>
            <a:picLocks noChangeAspect="1" noChangeArrowheads="1"/>
          </p:cNvPicPr>
          <p:nvPr/>
        </p:nvPicPr>
        <p:blipFill>
          <a:blip r:embed="rId30" cstate="print"/>
          <a:srcRect/>
          <a:stretch>
            <a:fillRect/>
          </a:stretch>
        </p:blipFill>
        <p:spPr bwMode="auto">
          <a:xfrm>
            <a:off x="7696200" y="6019800"/>
            <a:ext cx="1219200" cy="609600"/>
          </a:xfrm>
          <a:prstGeom prst="rect">
            <a:avLst/>
          </a:prstGeom>
          <a:noFill/>
        </p:spPr>
      </p:pic>
      <p:pic>
        <p:nvPicPr>
          <p:cNvPr id="2078" name="Picture 30" descr="\\FILESERVER\USERS\SOAP\swarner\My Pictures\Microsoft Clip Organizer\j0436724.wmf"/>
          <p:cNvPicPr>
            <a:picLocks noChangeAspect="1" noChangeArrowheads="1"/>
          </p:cNvPicPr>
          <p:nvPr/>
        </p:nvPicPr>
        <p:blipFill>
          <a:blip r:embed="rId31" cstate="print"/>
          <a:srcRect/>
          <a:stretch>
            <a:fillRect/>
          </a:stretch>
        </p:blipFill>
        <p:spPr bwMode="auto">
          <a:xfrm>
            <a:off x="3124200" y="2895600"/>
            <a:ext cx="1219200" cy="609600"/>
          </a:xfrm>
          <a:prstGeom prst="rect">
            <a:avLst/>
          </a:prstGeom>
          <a:noFill/>
        </p:spPr>
      </p:pic>
      <p:pic>
        <p:nvPicPr>
          <p:cNvPr id="2079" name="Picture 31" descr="\\FILESERVER\USERS\SOAP\swarner\My Pictures\Microsoft Clip Organizer\j0436760.wmf"/>
          <p:cNvPicPr>
            <a:picLocks noChangeAspect="1" noChangeArrowheads="1"/>
          </p:cNvPicPr>
          <p:nvPr/>
        </p:nvPicPr>
        <p:blipFill>
          <a:blip r:embed="rId32" cstate="print"/>
          <a:srcRect/>
          <a:stretch>
            <a:fillRect/>
          </a:stretch>
        </p:blipFill>
        <p:spPr bwMode="auto">
          <a:xfrm>
            <a:off x="6248400" y="5257800"/>
            <a:ext cx="1219200" cy="596900"/>
          </a:xfrm>
          <a:prstGeom prst="rect">
            <a:avLst/>
          </a:prstGeom>
          <a:noFill/>
        </p:spPr>
      </p:pic>
      <p:pic>
        <p:nvPicPr>
          <p:cNvPr id="2081" name="Picture 33" descr="\\FILESERVER\USERS\SOAP\swarner\My Pictures\Microsoft Clip Organizer\j0436748.wmf"/>
          <p:cNvPicPr>
            <a:picLocks noChangeAspect="1" noChangeArrowheads="1"/>
          </p:cNvPicPr>
          <p:nvPr/>
        </p:nvPicPr>
        <p:blipFill>
          <a:blip r:embed="rId33" cstate="print"/>
          <a:srcRect/>
          <a:stretch>
            <a:fillRect/>
          </a:stretch>
        </p:blipFill>
        <p:spPr bwMode="auto">
          <a:xfrm>
            <a:off x="6172200" y="1295399"/>
            <a:ext cx="1219200" cy="636693"/>
          </a:xfrm>
          <a:prstGeom prst="rect">
            <a:avLst/>
          </a:prstGeom>
          <a:noFill/>
        </p:spPr>
      </p:pic>
      <p:pic>
        <p:nvPicPr>
          <p:cNvPr id="2082" name="Picture 34" descr="\\FILESERVER\USERS\SOAP\swarner\My Pictures\Microsoft Clip Organizer\j0436726.wmf"/>
          <p:cNvPicPr>
            <a:picLocks noChangeAspect="1" noChangeArrowheads="1"/>
          </p:cNvPicPr>
          <p:nvPr/>
        </p:nvPicPr>
        <p:blipFill>
          <a:blip r:embed="rId34" cstate="print"/>
          <a:srcRect/>
          <a:stretch>
            <a:fillRect/>
          </a:stretch>
        </p:blipFill>
        <p:spPr bwMode="auto">
          <a:xfrm>
            <a:off x="3124200" y="3657600"/>
            <a:ext cx="1219200" cy="520700"/>
          </a:xfrm>
          <a:prstGeom prst="rect">
            <a:avLst/>
          </a:prstGeom>
          <a:noFill/>
        </p:spPr>
      </p:pic>
      <p:pic>
        <p:nvPicPr>
          <p:cNvPr id="2083" name="Picture 35" descr="\\FILESERVER\USERS\SOAP\swarner\My Pictures\Microsoft Clip Organizer\j0436742.wmf"/>
          <p:cNvPicPr>
            <a:picLocks noChangeAspect="1" noChangeArrowheads="1"/>
          </p:cNvPicPr>
          <p:nvPr/>
        </p:nvPicPr>
        <p:blipFill>
          <a:blip r:embed="rId35" cstate="print"/>
          <a:srcRect/>
          <a:stretch>
            <a:fillRect/>
          </a:stretch>
        </p:blipFill>
        <p:spPr bwMode="auto">
          <a:xfrm>
            <a:off x="4648200" y="4419600"/>
            <a:ext cx="1219200" cy="596900"/>
          </a:xfrm>
          <a:prstGeom prst="rect">
            <a:avLst/>
          </a:prstGeom>
          <a:noFill/>
        </p:spPr>
      </p:pic>
      <p:pic>
        <p:nvPicPr>
          <p:cNvPr id="2084" name="Picture 36" descr="\\FILESERVER\USERS\SOAP\swarner\My Pictures\Microsoft Clip Organizer\j0436722.wmf"/>
          <p:cNvPicPr>
            <a:picLocks noChangeAspect="1" noChangeArrowheads="1"/>
          </p:cNvPicPr>
          <p:nvPr/>
        </p:nvPicPr>
        <p:blipFill>
          <a:blip r:embed="rId36" cstate="print"/>
          <a:srcRect/>
          <a:stretch>
            <a:fillRect/>
          </a:stretch>
        </p:blipFill>
        <p:spPr bwMode="auto">
          <a:xfrm>
            <a:off x="3200400" y="2057400"/>
            <a:ext cx="1219200" cy="596900"/>
          </a:xfrm>
          <a:prstGeom prst="rect">
            <a:avLst/>
          </a:prstGeom>
          <a:noFill/>
        </p:spPr>
      </p:pic>
      <p:pic>
        <p:nvPicPr>
          <p:cNvPr id="2085" name="Picture 37" descr="\\FILESERVER\USERS\SOAP\swarner\My Pictures\Microsoft Clip Organizer\j0436744.wmf"/>
          <p:cNvPicPr>
            <a:picLocks noChangeAspect="1" noChangeArrowheads="1"/>
          </p:cNvPicPr>
          <p:nvPr/>
        </p:nvPicPr>
        <p:blipFill>
          <a:blip r:embed="rId37" cstate="print"/>
          <a:srcRect/>
          <a:stretch>
            <a:fillRect/>
          </a:stretch>
        </p:blipFill>
        <p:spPr bwMode="auto">
          <a:xfrm>
            <a:off x="4648200" y="5181600"/>
            <a:ext cx="1219200" cy="609600"/>
          </a:xfrm>
          <a:prstGeom prst="rect">
            <a:avLst/>
          </a:prstGeom>
          <a:noFill/>
        </p:spPr>
      </p:pic>
      <p:pic>
        <p:nvPicPr>
          <p:cNvPr id="1026" name="Picture 2" descr="\\FILESERVER\USERS\SOAP\swarner\My Pictures\Microsoft Clip Organizer\j0436766.wmf"/>
          <p:cNvPicPr>
            <a:picLocks noChangeAspect="1" noChangeArrowheads="1"/>
          </p:cNvPicPr>
          <p:nvPr/>
        </p:nvPicPr>
        <p:blipFill>
          <a:blip r:embed="rId38" cstate="print"/>
          <a:srcRect/>
          <a:stretch>
            <a:fillRect/>
          </a:stretch>
        </p:blipFill>
        <p:spPr bwMode="auto">
          <a:xfrm>
            <a:off x="7620000" y="1295400"/>
            <a:ext cx="1225550" cy="609600"/>
          </a:xfrm>
          <a:prstGeom prst="rect">
            <a:avLst/>
          </a:prstGeom>
          <a:noFill/>
        </p:spPr>
      </p:pic>
      <p:pic>
        <p:nvPicPr>
          <p:cNvPr id="1027" name="Picture 3" descr="\\FILESERVER\USERS\SOAP\swarner\My Pictures\Microsoft Clip Organizer\j0436776.wmf"/>
          <p:cNvPicPr>
            <a:picLocks noChangeAspect="1" noChangeArrowheads="1"/>
          </p:cNvPicPr>
          <p:nvPr/>
        </p:nvPicPr>
        <p:blipFill>
          <a:blip r:embed="rId39" cstate="print"/>
          <a:srcRect/>
          <a:stretch>
            <a:fillRect/>
          </a:stretch>
        </p:blipFill>
        <p:spPr bwMode="auto">
          <a:xfrm>
            <a:off x="7696200" y="3733800"/>
            <a:ext cx="1219200" cy="533400"/>
          </a:xfrm>
          <a:prstGeom prst="rect">
            <a:avLst/>
          </a:prstGeom>
          <a:noFill/>
        </p:spPr>
      </p:pic>
      <p:pic>
        <p:nvPicPr>
          <p:cNvPr id="1028" name="Picture 4" descr="\\FILESERVER\USERS\SOAP\swarner\My Pictures\Microsoft Clip Organizer\j0436732.wmf"/>
          <p:cNvPicPr>
            <a:picLocks noChangeAspect="1" noChangeArrowheads="1"/>
          </p:cNvPicPr>
          <p:nvPr/>
        </p:nvPicPr>
        <p:blipFill>
          <a:blip r:embed="rId40" cstate="print"/>
          <a:srcRect/>
          <a:stretch>
            <a:fillRect/>
          </a:stretch>
        </p:blipFill>
        <p:spPr bwMode="auto">
          <a:xfrm>
            <a:off x="3124200" y="5943600"/>
            <a:ext cx="1219200" cy="596900"/>
          </a:xfrm>
          <a:prstGeom prst="rect">
            <a:avLst/>
          </a:prstGeom>
          <a:noFill/>
        </p:spPr>
      </p:pic>
      <p:pic>
        <p:nvPicPr>
          <p:cNvPr id="4" name="Picture 2" descr="\\FILESERVER\USERS\SOAP\swarner\My Pictures\Microsoft Clip Organizer\j0436782.wmf"/>
          <p:cNvPicPr>
            <a:picLocks noChangeAspect="1" noChangeArrowheads="1"/>
          </p:cNvPicPr>
          <p:nvPr/>
        </p:nvPicPr>
        <p:blipFill>
          <a:blip r:embed="rId41" cstate="print"/>
          <a:srcRect/>
          <a:stretch>
            <a:fillRect/>
          </a:stretch>
        </p:blipFill>
        <p:spPr bwMode="auto">
          <a:xfrm>
            <a:off x="7696200" y="5257800"/>
            <a:ext cx="1220787" cy="609599"/>
          </a:xfrm>
          <a:prstGeom prst="rect">
            <a:avLst/>
          </a:prstGeom>
          <a:noFill/>
        </p:spPr>
      </p:pic>
      <p:pic>
        <p:nvPicPr>
          <p:cNvPr id="5" name="Picture 2"/>
          <p:cNvPicPr>
            <a:picLocks noChangeAspect="1" noChangeArrowheads="1"/>
          </p:cNvPicPr>
          <p:nvPr/>
        </p:nvPicPr>
        <p:blipFill>
          <a:blip r:embed="rId42" cstate="print"/>
          <a:srcRect/>
          <a:stretch>
            <a:fillRect/>
          </a:stretch>
        </p:blipFill>
        <p:spPr bwMode="auto">
          <a:xfrm>
            <a:off x="1676400" y="3657600"/>
            <a:ext cx="1219200" cy="609600"/>
          </a:xfrm>
          <a:prstGeom prst="rect">
            <a:avLst/>
          </a:prstGeom>
          <a:noFill/>
          <a:ln w="9525">
            <a:noFill/>
            <a:miter lim="800000"/>
            <a:headEnd/>
            <a:tailEnd/>
          </a:ln>
          <a:effectLst/>
        </p:spPr>
      </p:pic>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r>
              <a:rPr lang="en-US" sz="3200" dirty="0" smtClean="0">
                <a:latin typeface="Arial" pitchFamily="34" charset="0"/>
                <a:cs typeface="Arial" pitchFamily="34" charset="0"/>
              </a:rPr>
              <a:t>Internationally</a:t>
            </a:r>
          </a:p>
          <a:p>
            <a:pPr>
              <a:buNone/>
            </a:pPr>
            <a:endParaRPr lang="en-US" dirty="0"/>
          </a:p>
        </p:txBody>
      </p:sp>
      <p:sp>
        <p:nvSpPr>
          <p:cNvPr id="2" name="Title 1"/>
          <p:cNvSpPr>
            <a:spLocks noGrp="1"/>
          </p:cNvSpPr>
          <p:nvPr>
            <p:ph type="title"/>
          </p:nvPr>
        </p:nvSpPr>
        <p:spPr/>
        <p:txBody>
          <a:bodyPr/>
          <a:lstStyle/>
          <a:p>
            <a:r>
              <a:rPr lang="en-US" dirty="0" smtClean="0">
                <a:latin typeface="Attic" pitchFamily="2" charset="0"/>
              </a:rPr>
              <a:t>Where is Key Leader</a:t>
            </a:r>
            <a:endParaRPr lang="en-US" dirty="0">
              <a:latin typeface="Attic" pitchFamily="2" charset="0"/>
            </a:endParaRPr>
          </a:p>
        </p:txBody>
      </p:sp>
      <p:pic>
        <p:nvPicPr>
          <p:cNvPr id="1031" name="Picture 7" descr="Flag of the Cayman Islands">
            <a:hlinkClick r:id="rId3" tooltip="Flag of the Cayman Islands"/>
          </p:cNvPr>
          <p:cNvPicPr>
            <a:picLocks noChangeAspect="1" noChangeArrowheads="1"/>
          </p:cNvPicPr>
          <p:nvPr/>
        </p:nvPicPr>
        <p:blipFill>
          <a:blip r:embed="rId4" cstate="print"/>
          <a:srcRect/>
          <a:stretch>
            <a:fillRect/>
          </a:stretch>
        </p:blipFill>
        <p:spPr bwMode="auto">
          <a:xfrm>
            <a:off x="1295400" y="3886200"/>
            <a:ext cx="1447800" cy="762000"/>
          </a:xfrm>
          <a:prstGeom prst="rect">
            <a:avLst/>
          </a:prstGeom>
          <a:noFill/>
        </p:spPr>
      </p:pic>
      <p:pic>
        <p:nvPicPr>
          <p:cNvPr id="1033" name="Picture 9" descr="Flag of Malaysia">
            <a:hlinkClick r:id="rId5" tooltip="Flag of Malaysia"/>
          </p:cNvPr>
          <p:cNvPicPr>
            <a:picLocks noChangeAspect="1" noChangeArrowheads="1"/>
          </p:cNvPicPr>
          <p:nvPr/>
        </p:nvPicPr>
        <p:blipFill>
          <a:blip r:embed="rId6" cstate="print"/>
          <a:srcRect/>
          <a:stretch>
            <a:fillRect/>
          </a:stretch>
        </p:blipFill>
        <p:spPr bwMode="auto">
          <a:xfrm>
            <a:off x="4114800" y="4800600"/>
            <a:ext cx="1447800" cy="762000"/>
          </a:xfrm>
          <a:prstGeom prst="rect">
            <a:avLst/>
          </a:prstGeom>
          <a:noFill/>
        </p:spPr>
      </p:pic>
      <p:pic>
        <p:nvPicPr>
          <p:cNvPr id="1035" name="Picture 11" descr="Flag of Canada">
            <a:hlinkClick r:id="rId7" tooltip="Flag of Canada"/>
          </p:cNvPr>
          <p:cNvPicPr>
            <a:picLocks noChangeAspect="1" noChangeArrowheads="1"/>
          </p:cNvPicPr>
          <p:nvPr/>
        </p:nvPicPr>
        <p:blipFill>
          <a:blip r:embed="rId8" cstate="print"/>
          <a:srcRect/>
          <a:stretch>
            <a:fillRect/>
          </a:stretch>
        </p:blipFill>
        <p:spPr bwMode="auto">
          <a:xfrm>
            <a:off x="6781800" y="2438400"/>
            <a:ext cx="1447800" cy="762000"/>
          </a:xfrm>
          <a:prstGeom prst="rect">
            <a:avLst/>
          </a:prstGeom>
          <a:noFill/>
        </p:spPr>
      </p:pic>
      <p:pic>
        <p:nvPicPr>
          <p:cNvPr id="1037" name="Picture 13" descr="Flag of Brazil">
            <a:hlinkClick r:id="rId9" tooltip="Flag of Brazil"/>
          </p:cNvPr>
          <p:cNvPicPr>
            <a:picLocks noChangeAspect="1" noChangeArrowheads="1"/>
          </p:cNvPicPr>
          <p:nvPr/>
        </p:nvPicPr>
        <p:blipFill>
          <a:blip r:embed="rId10" cstate="print"/>
          <a:srcRect/>
          <a:stretch>
            <a:fillRect/>
          </a:stretch>
        </p:blipFill>
        <p:spPr bwMode="auto">
          <a:xfrm>
            <a:off x="1295400" y="2362200"/>
            <a:ext cx="1447800" cy="762001"/>
          </a:xfrm>
          <a:prstGeom prst="rect">
            <a:avLst/>
          </a:prstGeom>
          <a:noFill/>
        </p:spPr>
      </p:pic>
      <p:pic>
        <p:nvPicPr>
          <p:cNvPr id="1041" name="Picture 17" descr="Flag of El Salvador">
            <a:hlinkClick r:id="rId11" tooltip="Flag of El Salvador"/>
          </p:cNvPr>
          <p:cNvPicPr>
            <a:picLocks noChangeAspect="1" noChangeArrowheads="1"/>
          </p:cNvPicPr>
          <p:nvPr/>
        </p:nvPicPr>
        <p:blipFill>
          <a:blip r:embed="rId12" cstate="print"/>
          <a:srcRect/>
          <a:stretch>
            <a:fillRect/>
          </a:stretch>
        </p:blipFill>
        <p:spPr bwMode="auto">
          <a:xfrm>
            <a:off x="6781800" y="3962400"/>
            <a:ext cx="1447800" cy="762000"/>
          </a:xfrm>
          <a:prstGeom prst="rect">
            <a:avLst/>
          </a:prstGeom>
          <a:noFill/>
        </p:spPr>
      </p:pic>
      <p:sp>
        <p:nvSpPr>
          <p:cNvPr id="23" name="TextBox 22"/>
          <p:cNvSpPr txBox="1"/>
          <p:nvPr/>
        </p:nvSpPr>
        <p:spPr>
          <a:xfrm>
            <a:off x="914400" y="5638800"/>
            <a:ext cx="7467600" cy="646331"/>
          </a:xfrm>
          <a:prstGeom prst="rect">
            <a:avLst/>
          </a:prstGeom>
          <a:noFill/>
        </p:spPr>
        <p:txBody>
          <a:bodyPr wrap="square" rtlCol="0">
            <a:spAutoFit/>
          </a:bodyPr>
          <a:lstStyle/>
          <a:p>
            <a:pPr algn="ctr"/>
            <a:r>
              <a:rPr lang="en-US" dirty="0" smtClean="0">
                <a:latin typeface="Arial" pitchFamily="34" charset="0"/>
                <a:cs typeface="Arial" pitchFamily="34" charset="0"/>
              </a:rPr>
              <a:t>Plus 23 different countries represented at  World Camp and          Hawaii Teen Experiences</a:t>
            </a:r>
            <a:endParaRPr lang="en-US" dirty="0">
              <a:latin typeface="Arial" pitchFamily="34" charset="0"/>
              <a:cs typeface="Arial" pitchFamily="34" charset="0"/>
            </a:endParaRPr>
          </a:p>
        </p:txBody>
      </p:sp>
      <p:sp>
        <p:nvSpPr>
          <p:cNvPr id="11" name="TextBox 10"/>
          <p:cNvSpPr txBox="1"/>
          <p:nvPr/>
        </p:nvSpPr>
        <p:spPr>
          <a:xfrm>
            <a:off x="3200400" y="2133600"/>
            <a:ext cx="3124200" cy="2446824"/>
          </a:xfrm>
          <a:prstGeom prst="rect">
            <a:avLst/>
          </a:prstGeom>
          <a:noFill/>
        </p:spPr>
        <p:txBody>
          <a:bodyPr wrap="square" rtlCol="0">
            <a:spAutoFit/>
          </a:bodyPr>
          <a:lstStyle/>
          <a:p>
            <a:pPr algn="ctr"/>
            <a:r>
              <a:rPr lang="en-US" sz="2700" dirty="0" smtClean="0">
                <a:latin typeface="Arial" pitchFamily="34" charset="0"/>
                <a:cs typeface="Arial" pitchFamily="34" charset="0"/>
              </a:rPr>
              <a:t>Brazil</a:t>
            </a:r>
          </a:p>
          <a:p>
            <a:pPr algn="ctr"/>
            <a:r>
              <a:rPr lang="en-US" sz="2700" dirty="0" smtClean="0">
                <a:latin typeface="Arial" pitchFamily="34" charset="0"/>
                <a:cs typeface="Arial" pitchFamily="34" charset="0"/>
              </a:rPr>
              <a:t>Canada</a:t>
            </a:r>
          </a:p>
          <a:p>
            <a:pPr algn="ctr"/>
            <a:r>
              <a:rPr lang="en-US" sz="2700" dirty="0" smtClean="0">
                <a:latin typeface="Arial" pitchFamily="34" charset="0"/>
                <a:cs typeface="Arial" pitchFamily="34" charset="0"/>
              </a:rPr>
              <a:t>Grand Cayman</a:t>
            </a:r>
          </a:p>
          <a:p>
            <a:pPr algn="ctr"/>
            <a:r>
              <a:rPr lang="en-US" sz="2700" dirty="0" smtClean="0">
                <a:latin typeface="Arial" pitchFamily="34" charset="0"/>
                <a:cs typeface="Arial" pitchFamily="34" charset="0"/>
              </a:rPr>
              <a:t>El Salvador</a:t>
            </a:r>
          </a:p>
          <a:p>
            <a:pPr algn="ctr"/>
            <a:r>
              <a:rPr lang="en-US" sz="2700" dirty="0" smtClean="0">
                <a:latin typeface="Arial" pitchFamily="34" charset="0"/>
                <a:cs typeface="Arial" pitchFamily="34" charset="0"/>
              </a:rPr>
              <a:t>Malaysia</a:t>
            </a:r>
          </a:p>
          <a:p>
            <a:pPr algn="ctr"/>
            <a:endParaRPr lang="en-US" dirty="0" smtClean="0">
              <a:latin typeface="Arial" pitchFamily="34" charset="0"/>
              <a:cs typeface="Arial" pitchFamily="34" charset="0"/>
            </a:endParaRPr>
          </a:p>
        </p:txBody>
      </p:sp>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latin typeface="Arial" pitchFamily="34" charset="0"/>
                <a:cs typeface="Arial" pitchFamily="34" charset="0"/>
              </a:rPr>
              <a:t>The future of Key Leader:</a:t>
            </a:r>
          </a:p>
          <a:p>
            <a:pPr>
              <a:buNone/>
            </a:pPr>
            <a:endParaRPr lang="en-US" dirty="0" smtClean="0">
              <a:latin typeface="Arial" pitchFamily="34" charset="0"/>
              <a:cs typeface="Arial" pitchFamily="34" charset="0"/>
            </a:endParaRPr>
          </a:p>
          <a:p>
            <a:pPr>
              <a:buFont typeface="Wingdings" pitchFamily="2" charset="2"/>
              <a:buChar char="v"/>
            </a:pPr>
            <a:r>
              <a:rPr lang="en-US" dirty="0" smtClean="0">
                <a:latin typeface="Arial" pitchFamily="34" charset="0"/>
                <a:cs typeface="Arial" pitchFamily="34" charset="0"/>
              </a:rPr>
              <a:t>Introduce and expand program in all North American districts, including Caribbean and Central American countries</a:t>
            </a:r>
          </a:p>
          <a:p>
            <a:pPr>
              <a:buFont typeface="Wingdings" pitchFamily="2" charset="2"/>
              <a:buChar char="v"/>
            </a:pPr>
            <a:r>
              <a:rPr lang="en-US" dirty="0" smtClean="0">
                <a:latin typeface="Arial" pitchFamily="34" charset="0"/>
                <a:cs typeface="Arial" pitchFamily="34" charset="0"/>
              </a:rPr>
              <a:t>Introduce program into Asia and Europe</a:t>
            </a:r>
          </a:p>
          <a:p>
            <a:endParaRPr lang="en-US" dirty="0"/>
          </a:p>
        </p:txBody>
      </p:sp>
      <p:sp>
        <p:nvSpPr>
          <p:cNvPr id="3" name="Title 2"/>
          <p:cNvSpPr>
            <a:spLocks noGrp="1"/>
          </p:cNvSpPr>
          <p:nvPr>
            <p:ph type="title"/>
          </p:nvPr>
        </p:nvSpPr>
        <p:spPr/>
        <p:txBody>
          <a:bodyPr/>
          <a:lstStyle/>
          <a:p>
            <a:r>
              <a:rPr lang="en-US" dirty="0" smtClean="0">
                <a:latin typeface="Attic" pitchFamily="2" charset="0"/>
              </a:rPr>
              <a:t>Expansion</a:t>
            </a:r>
            <a:endParaRPr lang="en-US" dirty="0">
              <a:latin typeface="Attic" pitchFamily="2" charset="0"/>
            </a:endParaRPr>
          </a:p>
        </p:txBody>
      </p:sp>
      <p:pic>
        <p:nvPicPr>
          <p:cNvPr id="5" name="Picture 2" descr="E:\SanDiskSecureAccessV2.0\Website Postings\Key Leader\Key Leader Logos\Horizontal\Logo_KeyLeader_horizontal_BW.jpg"/>
          <p:cNvPicPr>
            <a:picLocks noChangeAspect="1" noChangeArrowheads="1"/>
          </p:cNvPicPr>
          <p:nvPr/>
        </p:nvPicPr>
        <p:blipFill>
          <a:blip r:embed="rId3" cstate="print"/>
          <a:srcRect/>
          <a:stretch>
            <a:fillRect/>
          </a:stretch>
        </p:blipFill>
        <p:spPr bwMode="auto">
          <a:xfrm>
            <a:off x="6324600" y="6324600"/>
            <a:ext cx="2514600" cy="295597"/>
          </a:xfrm>
          <a:prstGeom prst="rect">
            <a:avLst/>
          </a:prstGeom>
          <a:noFill/>
        </p:spPr>
      </p:pic>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latin typeface="Arial" pitchFamily="34" charset="0"/>
                <a:cs typeface="Arial" pitchFamily="34" charset="0"/>
              </a:rPr>
              <a:t>Explain what Service Leadership is</a:t>
            </a:r>
          </a:p>
          <a:p>
            <a:r>
              <a:rPr lang="en-US" dirty="0" smtClean="0">
                <a:latin typeface="Arial" pitchFamily="34" charset="0"/>
                <a:cs typeface="Arial" pitchFamily="34" charset="0"/>
              </a:rPr>
              <a:t>Explain personal values</a:t>
            </a:r>
          </a:p>
          <a:p>
            <a:r>
              <a:rPr lang="en-US" dirty="0" smtClean="0">
                <a:latin typeface="Arial" pitchFamily="34" charset="0"/>
                <a:cs typeface="Arial" pitchFamily="34" charset="0"/>
              </a:rPr>
              <a:t>Be a better listener</a:t>
            </a:r>
          </a:p>
          <a:p>
            <a:r>
              <a:rPr lang="en-US" dirty="0" smtClean="0">
                <a:latin typeface="Arial" pitchFamily="34" charset="0"/>
                <a:cs typeface="Arial" pitchFamily="34" charset="0"/>
              </a:rPr>
              <a:t>Indentify personality style</a:t>
            </a:r>
          </a:p>
          <a:p>
            <a:r>
              <a:rPr lang="en-US" dirty="0" smtClean="0">
                <a:latin typeface="Arial" pitchFamily="34" charset="0"/>
                <a:cs typeface="Arial" pitchFamily="34" charset="0"/>
              </a:rPr>
              <a:t>How can you make a difference in your community</a:t>
            </a:r>
          </a:p>
          <a:p>
            <a:r>
              <a:rPr lang="en-US" dirty="0" smtClean="0">
                <a:latin typeface="Arial" pitchFamily="34" charset="0"/>
                <a:cs typeface="Arial" pitchFamily="34" charset="0"/>
              </a:rPr>
              <a:t>Build a personal action plan</a:t>
            </a:r>
          </a:p>
          <a:p>
            <a:endParaRPr lang="en-US" dirty="0"/>
          </a:p>
        </p:txBody>
      </p:sp>
      <p:sp>
        <p:nvSpPr>
          <p:cNvPr id="3" name="Title 2"/>
          <p:cNvSpPr>
            <a:spLocks noGrp="1"/>
          </p:cNvSpPr>
          <p:nvPr>
            <p:ph type="title"/>
          </p:nvPr>
        </p:nvSpPr>
        <p:spPr/>
        <p:txBody>
          <a:bodyPr/>
          <a:lstStyle/>
          <a:p>
            <a:r>
              <a:rPr lang="en-US" dirty="0" smtClean="0">
                <a:latin typeface="Attic" pitchFamily="2" charset="0"/>
              </a:rPr>
              <a:t>Weekend Results</a:t>
            </a:r>
            <a:endParaRPr lang="en-US" dirty="0">
              <a:latin typeface="Attic" pitchFamily="2" charset="0"/>
            </a:endParaRPr>
          </a:p>
        </p:txBody>
      </p:sp>
      <p:pic>
        <p:nvPicPr>
          <p:cNvPr id="5" name="Picture 2" descr="E:\SanDiskSecureAccessV2.0\Website Postings\Key Leader\Key Leader Logos\Horizontal\Logo_KeyLeader_horizontal_BW.jpg"/>
          <p:cNvPicPr>
            <a:picLocks noChangeAspect="1" noChangeArrowheads="1"/>
          </p:cNvPicPr>
          <p:nvPr/>
        </p:nvPicPr>
        <p:blipFill>
          <a:blip r:embed="rId3" cstate="print"/>
          <a:srcRect/>
          <a:stretch>
            <a:fillRect/>
          </a:stretch>
        </p:blipFill>
        <p:spPr bwMode="auto">
          <a:xfrm>
            <a:off x="6324600" y="6324600"/>
            <a:ext cx="2514600" cy="295597"/>
          </a:xfrm>
          <a:prstGeom prst="rect">
            <a:avLst/>
          </a:prstGeom>
          <a:noFill/>
        </p:spPr>
      </p:pic>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latin typeface="Arial" pitchFamily="34" charset="0"/>
                <a:cs typeface="Arial" pitchFamily="34" charset="0"/>
              </a:rPr>
              <a:t>How to become…</a:t>
            </a:r>
          </a:p>
          <a:p>
            <a:r>
              <a:rPr lang="en-US" dirty="0" smtClean="0">
                <a:latin typeface="Arial" pitchFamily="34" charset="0"/>
                <a:cs typeface="Arial" pitchFamily="34" charset="0"/>
              </a:rPr>
              <a:t>The best friend</a:t>
            </a:r>
          </a:p>
          <a:p>
            <a:r>
              <a:rPr lang="en-US" dirty="0" smtClean="0">
                <a:latin typeface="Arial" pitchFamily="34" charset="0"/>
                <a:cs typeface="Arial" pitchFamily="34" charset="0"/>
              </a:rPr>
              <a:t>The best leader</a:t>
            </a:r>
          </a:p>
          <a:p>
            <a:r>
              <a:rPr lang="en-US" dirty="0" smtClean="0">
                <a:latin typeface="Arial" pitchFamily="34" charset="0"/>
                <a:cs typeface="Arial" pitchFamily="34" charset="0"/>
              </a:rPr>
              <a:t>The best member of their community</a:t>
            </a:r>
            <a:endParaRPr lang="en-US" dirty="0">
              <a:latin typeface="Arial" pitchFamily="34" charset="0"/>
              <a:cs typeface="Arial" pitchFamily="34" charset="0"/>
            </a:endParaRPr>
          </a:p>
        </p:txBody>
      </p:sp>
      <p:sp>
        <p:nvSpPr>
          <p:cNvPr id="3" name="Title 2"/>
          <p:cNvSpPr>
            <a:spLocks noGrp="1"/>
          </p:cNvSpPr>
          <p:nvPr>
            <p:ph type="title"/>
          </p:nvPr>
        </p:nvSpPr>
        <p:spPr/>
        <p:txBody>
          <a:bodyPr>
            <a:noAutofit/>
          </a:bodyPr>
          <a:lstStyle/>
          <a:p>
            <a:r>
              <a:rPr lang="en-US" dirty="0" smtClean="0">
                <a:latin typeface="Attic" pitchFamily="2" charset="0"/>
              </a:rPr>
              <a:t>What Do Teens Get from  Key Leader</a:t>
            </a:r>
            <a:endParaRPr lang="en-US" dirty="0">
              <a:latin typeface="Attic" pitchFamily="2" charset="0"/>
            </a:endParaRPr>
          </a:p>
        </p:txBody>
      </p:sp>
      <p:pic>
        <p:nvPicPr>
          <p:cNvPr id="5" name="Picture 5" descr="IMG_4031Large"/>
          <p:cNvPicPr>
            <a:picLocks noChangeAspect="1" noChangeArrowheads="1"/>
          </p:cNvPicPr>
          <p:nvPr/>
        </p:nvPicPr>
        <p:blipFill>
          <a:blip r:embed="rId3" cstate="print"/>
          <a:srcRect t="5858" b="20708"/>
          <a:stretch>
            <a:fillRect/>
          </a:stretch>
        </p:blipFill>
        <p:spPr bwMode="auto">
          <a:xfrm>
            <a:off x="1905000" y="3429000"/>
            <a:ext cx="4592638" cy="2590800"/>
          </a:xfrm>
          <a:prstGeom prst="rect">
            <a:avLst/>
          </a:prstGeom>
          <a:noFill/>
          <a:ln w="9525">
            <a:noFill/>
            <a:miter lim="800000"/>
            <a:headEnd/>
            <a:tailEnd/>
          </a:ln>
        </p:spPr>
      </p:pic>
      <p:pic>
        <p:nvPicPr>
          <p:cNvPr id="6" name="Picture 2" descr="E:\SanDiskSecureAccessV2.0\Website Postings\Key Leader\Key Leader Logos\Horizontal\Logo_KeyLeader_horizontal_BW.jpg"/>
          <p:cNvPicPr>
            <a:picLocks noChangeAspect="1" noChangeArrowheads="1"/>
          </p:cNvPicPr>
          <p:nvPr/>
        </p:nvPicPr>
        <p:blipFill>
          <a:blip r:embed="rId4" cstate="print"/>
          <a:srcRect/>
          <a:stretch>
            <a:fillRect/>
          </a:stretch>
        </p:blipFill>
        <p:spPr bwMode="auto">
          <a:xfrm>
            <a:off x="6324600" y="6324600"/>
            <a:ext cx="2514600" cy="295597"/>
          </a:xfrm>
          <a:prstGeom prst="rect">
            <a:avLst/>
          </a:prstGeom>
          <a:noFill/>
        </p:spPr>
      </p:pic>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latin typeface="Arial" pitchFamily="34" charset="0"/>
                <a:cs typeface="Arial" pitchFamily="34" charset="0"/>
              </a:rPr>
              <a:t>“Very friendly and energetic atmosphere”</a:t>
            </a:r>
          </a:p>
          <a:p>
            <a:r>
              <a:rPr lang="en-US" dirty="0" smtClean="0">
                <a:latin typeface="Arial" pitchFamily="34" charset="0"/>
                <a:cs typeface="Arial" pitchFamily="34" charset="0"/>
              </a:rPr>
              <a:t>“One of the most amazing weekends of my life”</a:t>
            </a:r>
          </a:p>
          <a:p>
            <a:r>
              <a:rPr lang="en-US" dirty="0" smtClean="0">
                <a:latin typeface="Arial" pitchFamily="34" charset="0"/>
                <a:cs typeface="Arial" pitchFamily="34" charset="0"/>
              </a:rPr>
              <a:t>“Our facilitators were amazing and wonderful”</a:t>
            </a:r>
          </a:p>
          <a:p>
            <a:r>
              <a:rPr lang="en-US" dirty="0" smtClean="0">
                <a:latin typeface="Arial" pitchFamily="34" charset="0"/>
                <a:cs typeface="Arial" pitchFamily="34" charset="0"/>
              </a:rPr>
              <a:t>“It was an awesome camp and an experience I will take with me even after I graduate from high school”</a:t>
            </a:r>
          </a:p>
          <a:p>
            <a:r>
              <a:rPr lang="en-US" dirty="0" smtClean="0">
                <a:latin typeface="Arial" pitchFamily="34" charset="0"/>
                <a:cs typeface="Arial" pitchFamily="34" charset="0"/>
              </a:rPr>
              <a:t>“I learned how to become a good leader through being a good servant”</a:t>
            </a:r>
            <a:endParaRPr lang="en-US" dirty="0">
              <a:latin typeface="Arial" pitchFamily="34" charset="0"/>
              <a:cs typeface="Arial" pitchFamily="34" charset="0"/>
            </a:endParaRPr>
          </a:p>
        </p:txBody>
      </p:sp>
      <p:sp>
        <p:nvSpPr>
          <p:cNvPr id="3" name="Title 2"/>
          <p:cNvSpPr>
            <a:spLocks noGrp="1"/>
          </p:cNvSpPr>
          <p:nvPr>
            <p:ph type="title"/>
          </p:nvPr>
        </p:nvSpPr>
        <p:spPr/>
        <p:txBody>
          <a:bodyPr>
            <a:noAutofit/>
          </a:bodyPr>
          <a:lstStyle/>
          <a:p>
            <a:r>
              <a:rPr lang="en-US" dirty="0" smtClean="0">
                <a:latin typeface="Attic" pitchFamily="2" charset="0"/>
              </a:rPr>
              <a:t>What Teens Say about      Key Leader</a:t>
            </a:r>
            <a:endParaRPr lang="en-US" dirty="0">
              <a:latin typeface="Attic" pitchFamily="2" charset="0"/>
            </a:endParaRPr>
          </a:p>
        </p:txBody>
      </p:sp>
      <p:pic>
        <p:nvPicPr>
          <p:cNvPr id="5" name="Picture 2" descr="E:\SanDiskSecureAccessV2.0\Website Postings\Key Leader\Key Leader Logos\Horizontal\Logo_KeyLeader_horizontal_BW.jpg"/>
          <p:cNvPicPr>
            <a:picLocks noChangeAspect="1" noChangeArrowheads="1"/>
          </p:cNvPicPr>
          <p:nvPr/>
        </p:nvPicPr>
        <p:blipFill>
          <a:blip r:embed="rId3" cstate="print"/>
          <a:srcRect/>
          <a:stretch>
            <a:fillRect/>
          </a:stretch>
        </p:blipFill>
        <p:spPr bwMode="auto">
          <a:xfrm>
            <a:off x="6324600" y="6324600"/>
            <a:ext cx="2514600" cy="295597"/>
          </a:xfrm>
          <a:prstGeom prst="rect">
            <a:avLst/>
          </a:prstGeom>
          <a:noFill/>
        </p:spPr>
      </p:pic>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smtClean="0">
                <a:latin typeface="Arial" pitchFamily="34" charset="0"/>
                <a:cs typeface="Arial" pitchFamily="34" charset="0"/>
              </a:rPr>
              <a:t>Friends that will last a lifetime</a:t>
            </a:r>
          </a:p>
          <a:p>
            <a:r>
              <a:rPr lang="en-US" sz="2400" dirty="0" smtClean="0">
                <a:latin typeface="Arial" pitchFamily="34" charset="0"/>
                <a:cs typeface="Arial" pitchFamily="34" charset="0"/>
              </a:rPr>
              <a:t>How to face society</a:t>
            </a:r>
          </a:p>
          <a:p>
            <a:r>
              <a:rPr lang="en-US" sz="2400" dirty="0" smtClean="0">
                <a:latin typeface="Arial" pitchFamily="34" charset="0"/>
                <a:cs typeface="Arial" pitchFamily="34" charset="0"/>
              </a:rPr>
              <a:t>Amazing energy</a:t>
            </a:r>
          </a:p>
          <a:p>
            <a:r>
              <a:rPr lang="en-US" sz="2400" dirty="0" smtClean="0">
                <a:latin typeface="Arial" pitchFamily="34" charset="0"/>
                <a:cs typeface="Arial" pitchFamily="34" charset="0"/>
              </a:rPr>
              <a:t>Hands-on activities</a:t>
            </a:r>
          </a:p>
          <a:p>
            <a:r>
              <a:rPr lang="en-US" sz="2400" dirty="0" smtClean="0">
                <a:latin typeface="Arial" pitchFamily="34" charset="0"/>
                <a:cs typeface="Arial" pitchFamily="34" charset="0"/>
              </a:rPr>
              <a:t>Ropes courses</a:t>
            </a:r>
          </a:p>
          <a:p>
            <a:r>
              <a:rPr lang="en-US" sz="2400" dirty="0" smtClean="0">
                <a:latin typeface="Arial" pitchFamily="34" charset="0"/>
                <a:cs typeface="Arial" pitchFamily="34" charset="0"/>
              </a:rPr>
              <a:t>The sense of community</a:t>
            </a:r>
          </a:p>
          <a:p>
            <a:r>
              <a:rPr lang="en-US" sz="2400" dirty="0" smtClean="0">
                <a:latin typeface="Arial" pitchFamily="34" charset="0"/>
                <a:cs typeface="Arial" pitchFamily="34" charset="0"/>
              </a:rPr>
              <a:t>Lifelong skills</a:t>
            </a:r>
          </a:p>
          <a:p>
            <a:r>
              <a:rPr lang="en-US" sz="2400" dirty="0" smtClean="0">
                <a:latin typeface="Arial" pitchFamily="34" charset="0"/>
                <a:cs typeface="Arial" pitchFamily="34" charset="0"/>
              </a:rPr>
              <a:t>Key Leader now a part of                                            their life</a:t>
            </a:r>
          </a:p>
        </p:txBody>
      </p:sp>
      <p:sp>
        <p:nvSpPr>
          <p:cNvPr id="3" name="Title 2"/>
          <p:cNvSpPr>
            <a:spLocks noGrp="1"/>
          </p:cNvSpPr>
          <p:nvPr>
            <p:ph type="title"/>
          </p:nvPr>
        </p:nvSpPr>
        <p:spPr/>
        <p:txBody>
          <a:bodyPr>
            <a:noAutofit/>
          </a:bodyPr>
          <a:lstStyle/>
          <a:p>
            <a:r>
              <a:rPr lang="en-US" dirty="0" smtClean="0">
                <a:latin typeface="Attic" pitchFamily="2" charset="0"/>
              </a:rPr>
              <a:t>Why Teens Think It’s Amazing</a:t>
            </a:r>
            <a:endParaRPr lang="en-US" dirty="0">
              <a:latin typeface="Attic" pitchFamily="2" charset="0"/>
            </a:endParaRPr>
          </a:p>
        </p:txBody>
      </p:sp>
      <p:pic>
        <p:nvPicPr>
          <p:cNvPr id="5" name="Picture 5" descr="IMG_3975Large"/>
          <p:cNvPicPr>
            <a:picLocks noChangeAspect="1" noChangeArrowheads="1"/>
          </p:cNvPicPr>
          <p:nvPr/>
        </p:nvPicPr>
        <p:blipFill>
          <a:blip r:embed="rId3" cstate="print"/>
          <a:srcRect l="16325" r="11902"/>
          <a:stretch>
            <a:fillRect/>
          </a:stretch>
        </p:blipFill>
        <p:spPr bwMode="auto">
          <a:xfrm>
            <a:off x="5638800" y="1676400"/>
            <a:ext cx="3048000" cy="3521075"/>
          </a:xfrm>
          <a:prstGeom prst="rect">
            <a:avLst/>
          </a:prstGeom>
          <a:noFill/>
          <a:ln w="9525">
            <a:noFill/>
            <a:miter lim="800000"/>
            <a:headEnd/>
            <a:tailEnd/>
          </a:ln>
        </p:spPr>
      </p:pic>
      <p:pic>
        <p:nvPicPr>
          <p:cNvPr id="6" name="Picture 2" descr="E:\SanDiskSecureAccessV2.0\Website Postings\Key Leader\Key Leader Logos\Horizontal\Logo_KeyLeader_horizontal_BW.jpg"/>
          <p:cNvPicPr>
            <a:picLocks noChangeAspect="1" noChangeArrowheads="1"/>
          </p:cNvPicPr>
          <p:nvPr/>
        </p:nvPicPr>
        <p:blipFill>
          <a:blip r:embed="rId4" cstate="print"/>
          <a:srcRect/>
          <a:stretch>
            <a:fillRect/>
          </a:stretch>
        </p:blipFill>
        <p:spPr bwMode="auto">
          <a:xfrm>
            <a:off x="6324600" y="6324600"/>
            <a:ext cx="2514600" cy="295597"/>
          </a:xfrm>
          <a:prstGeom prst="rect">
            <a:avLst/>
          </a:prstGeom>
          <a:noFill/>
        </p:spPr>
      </p:pic>
    </p:spTree>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762000"/>
            <a:ext cx="8229600" cy="4953000"/>
          </a:xfrm>
        </p:spPr>
        <p:txBody>
          <a:bodyPr/>
          <a:lstStyle/>
          <a:p>
            <a:pPr algn="ctr">
              <a:buNone/>
            </a:pPr>
            <a:r>
              <a:rPr lang="en-US" dirty="0" smtClean="0">
                <a:latin typeface="Arial" pitchFamily="34" charset="0"/>
                <a:cs typeface="Arial" pitchFamily="34" charset="0"/>
              </a:rPr>
              <a:t>Today’s teens are tomorrow’s leaders. Through Key Leader, you and your club can make a difference in a teen’s life.</a:t>
            </a:r>
            <a:endParaRPr lang="en-US" dirty="0">
              <a:latin typeface="Arial" pitchFamily="34" charset="0"/>
              <a:cs typeface="Arial" pitchFamily="34" charset="0"/>
            </a:endParaRPr>
          </a:p>
        </p:txBody>
      </p:sp>
      <p:pic>
        <p:nvPicPr>
          <p:cNvPr id="5" name="Picture 4" descr="IMG_3968Large"/>
          <p:cNvPicPr>
            <a:picLocks noChangeAspect="1" noChangeArrowheads="1"/>
          </p:cNvPicPr>
          <p:nvPr/>
        </p:nvPicPr>
        <p:blipFill>
          <a:blip r:embed="rId3" cstate="print"/>
          <a:srcRect/>
          <a:stretch>
            <a:fillRect/>
          </a:stretch>
        </p:blipFill>
        <p:spPr bwMode="auto">
          <a:xfrm>
            <a:off x="533400" y="2362200"/>
            <a:ext cx="3886200" cy="2916238"/>
          </a:xfrm>
          <a:prstGeom prst="rect">
            <a:avLst/>
          </a:prstGeom>
          <a:noFill/>
          <a:ln w="9525">
            <a:noFill/>
            <a:miter lim="800000"/>
            <a:headEnd/>
            <a:tailEnd/>
          </a:ln>
        </p:spPr>
      </p:pic>
      <p:pic>
        <p:nvPicPr>
          <p:cNvPr id="6" name="Picture 5" descr="IMG_3847Large"/>
          <p:cNvPicPr>
            <a:picLocks noChangeAspect="1" noChangeArrowheads="1"/>
          </p:cNvPicPr>
          <p:nvPr/>
        </p:nvPicPr>
        <p:blipFill>
          <a:blip r:embed="rId4" cstate="print"/>
          <a:srcRect/>
          <a:stretch>
            <a:fillRect/>
          </a:stretch>
        </p:blipFill>
        <p:spPr bwMode="auto">
          <a:xfrm>
            <a:off x="4714875" y="2362200"/>
            <a:ext cx="3819525" cy="2865438"/>
          </a:xfrm>
          <a:prstGeom prst="rect">
            <a:avLst/>
          </a:prstGeom>
          <a:noFill/>
          <a:ln w="9525">
            <a:noFill/>
            <a:miter lim="800000"/>
            <a:headEnd/>
            <a:tailEnd/>
          </a:ln>
        </p:spPr>
      </p:pic>
      <p:pic>
        <p:nvPicPr>
          <p:cNvPr id="7" name="Picture 2" descr="E:\SanDiskSecureAccessV2.0\Website Postings\Key Leader\Key Leader Logos\Horizontal\Logo_KeyLeader_horizontal_BW.jpg"/>
          <p:cNvPicPr>
            <a:picLocks noChangeAspect="1" noChangeArrowheads="1"/>
          </p:cNvPicPr>
          <p:nvPr/>
        </p:nvPicPr>
        <p:blipFill>
          <a:blip r:embed="rId5" cstate="print"/>
          <a:srcRect/>
          <a:stretch>
            <a:fillRect/>
          </a:stretch>
        </p:blipFill>
        <p:spPr bwMode="auto">
          <a:xfrm>
            <a:off x="6324600" y="6324600"/>
            <a:ext cx="2514600" cy="295597"/>
          </a:xfrm>
          <a:prstGeom prst="rect">
            <a:avLst/>
          </a:prstGeom>
          <a:noFill/>
        </p:spPr>
      </p:pic>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latin typeface="Arial" pitchFamily="34" charset="0"/>
                <a:cs typeface="Arial" pitchFamily="34" charset="0"/>
              </a:rPr>
              <a:t>Serve the children</a:t>
            </a:r>
          </a:p>
          <a:p>
            <a:r>
              <a:rPr lang="en-US" dirty="0" smtClean="0">
                <a:latin typeface="Arial" pitchFamily="34" charset="0"/>
                <a:cs typeface="Arial" pitchFamily="34" charset="0"/>
              </a:rPr>
              <a:t>Sponsor a student</a:t>
            </a:r>
          </a:p>
          <a:p>
            <a:r>
              <a:rPr lang="en-US" dirty="0" smtClean="0">
                <a:latin typeface="Arial" pitchFamily="34" charset="0"/>
                <a:cs typeface="Arial" pitchFamily="34" charset="0"/>
              </a:rPr>
              <a:t>Plan to lead</a:t>
            </a:r>
          </a:p>
          <a:p>
            <a:r>
              <a:rPr lang="en-US" dirty="0" smtClean="0">
                <a:latin typeface="Arial" pitchFamily="34" charset="0"/>
                <a:cs typeface="Arial" pitchFamily="34" charset="0"/>
              </a:rPr>
              <a:t>Reach out</a:t>
            </a:r>
          </a:p>
          <a:p>
            <a:r>
              <a:rPr lang="en-US" dirty="0" smtClean="0">
                <a:latin typeface="Arial" pitchFamily="34" charset="0"/>
                <a:cs typeface="Arial" pitchFamily="34" charset="0"/>
              </a:rPr>
              <a:t>Join us</a:t>
            </a:r>
          </a:p>
          <a:p>
            <a:pPr algn="ctr">
              <a:buNone/>
            </a:pPr>
            <a:endParaRPr lang="en-US" dirty="0" smtClean="0"/>
          </a:p>
          <a:p>
            <a:pPr algn="ctr">
              <a:buNone/>
            </a:pPr>
            <a:endParaRPr lang="en-US" dirty="0" smtClean="0"/>
          </a:p>
        </p:txBody>
      </p:sp>
      <p:sp>
        <p:nvSpPr>
          <p:cNvPr id="3" name="Title 2"/>
          <p:cNvSpPr>
            <a:spLocks noGrp="1"/>
          </p:cNvSpPr>
          <p:nvPr>
            <p:ph type="title"/>
          </p:nvPr>
        </p:nvSpPr>
        <p:spPr/>
        <p:txBody>
          <a:bodyPr>
            <a:noAutofit/>
          </a:bodyPr>
          <a:lstStyle/>
          <a:p>
            <a:r>
              <a:rPr lang="en-US" dirty="0" smtClean="0">
                <a:latin typeface="Attic" pitchFamily="2" charset="0"/>
              </a:rPr>
              <a:t>How can Kiwanians         Get Involved</a:t>
            </a:r>
            <a:endParaRPr lang="en-US" dirty="0">
              <a:latin typeface="Attic" pitchFamily="2" charset="0"/>
            </a:endParaRPr>
          </a:p>
        </p:txBody>
      </p:sp>
      <p:pic>
        <p:nvPicPr>
          <p:cNvPr id="5" name="Picture 5" descr="IMG_3848Large"/>
          <p:cNvPicPr>
            <a:picLocks noChangeAspect="1" noChangeArrowheads="1"/>
          </p:cNvPicPr>
          <p:nvPr/>
        </p:nvPicPr>
        <p:blipFill>
          <a:blip r:embed="rId3" cstate="print"/>
          <a:srcRect b="25966"/>
          <a:stretch>
            <a:fillRect/>
          </a:stretch>
        </p:blipFill>
        <p:spPr bwMode="auto">
          <a:xfrm>
            <a:off x="3124200" y="2590800"/>
            <a:ext cx="5242611" cy="2911475"/>
          </a:xfrm>
          <a:prstGeom prst="rect">
            <a:avLst/>
          </a:prstGeom>
          <a:noFill/>
          <a:ln w="9525">
            <a:noFill/>
            <a:miter lim="800000"/>
            <a:headEnd/>
            <a:tailEnd/>
          </a:ln>
        </p:spPr>
      </p:pic>
      <p:pic>
        <p:nvPicPr>
          <p:cNvPr id="6" name="Picture 2" descr="E:\SanDiskSecureAccessV2.0\Website Postings\Key Leader\Key Leader Logos\Horizontal\Logo_KeyLeader_horizontal_BW.jpg"/>
          <p:cNvPicPr>
            <a:picLocks noChangeAspect="1" noChangeArrowheads="1"/>
          </p:cNvPicPr>
          <p:nvPr/>
        </p:nvPicPr>
        <p:blipFill>
          <a:blip r:embed="rId4" cstate="print"/>
          <a:srcRect/>
          <a:stretch>
            <a:fillRect/>
          </a:stretch>
        </p:blipFill>
        <p:spPr bwMode="auto">
          <a:xfrm>
            <a:off x="6324600" y="6324600"/>
            <a:ext cx="2514600" cy="295597"/>
          </a:xfrm>
          <a:prstGeom prst="rect">
            <a:avLst/>
          </a:prstGeom>
          <a:noFill/>
        </p:spPr>
      </p:pic>
    </p:spTree>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229600" cy="4233672"/>
          </a:xfrm>
        </p:spPr>
        <p:txBody>
          <a:bodyPr/>
          <a:lstStyle/>
          <a:p>
            <a:r>
              <a:rPr lang="en-US" dirty="0" smtClean="0">
                <a:latin typeface="Arial" pitchFamily="34" charset="0"/>
                <a:cs typeface="Arial" pitchFamily="34" charset="0"/>
              </a:rPr>
              <a:t>Chance to network with fellow Kiwanians</a:t>
            </a:r>
          </a:p>
          <a:p>
            <a:r>
              <a:rPr lang="en-US" dirty="0" smtClean="0">
                <a:latin typeface="Arial" pitchFamily="34" charset="0"/>
                <a:cs typeface="Arial" pitchFamily="34" charset="0"/>
              </a:rPr>
              <a:t>Make great connections with the younger generation</a:t>
            </a:r>
          </a:p>
          <a:p>
            <a:r>
              <a:rPr lang="en-US" dirty="0" smtClean="0">
                <a:latin typeface="Arial" pitchFamily="34" charset="0"/>
                <a:cs typeface="Arial" pitchFamily="34" charset="0"/>
              </a:rPr>
              <a:t>Potential club growth</a:t>
            </a:r>
          </a:p>
          <a:p>
            <a:r>
              <a:rPr lang="en-US" dirty="0" smtClean="0">
                <a:latin typeface="Arial" pitchFamily="34" charset="0"/>
                <a:cs typeface="Arial" pitchFamily="34" charset="0"/>
              </a:rPr>
              <a:t>Watching Teens “change” during the weekend</a:t>
            </a:r>
          </a:p>
          <a:p>
            <a:r>
              <a:rPr lang="en-US" dirty="0" smtClean="0">
                <a:latin typeface="Arial" pitchFamily="34" charset="0"/>
                <a:cs typeface="Arial" pitchFamily="34" charset="0"/>
              </a:rPr>
              <a:t>Able to make a difference in a teen’s life</a:t>
            </a:r>
          </a:p>
          <a:p>
            <a:endParaRPr lang="en-US" dirty="0"/>
          </a:p>
        </p:txBody>
      </p:sp>
      <p:sp>
        <p:nvSpPr>
          <p:cNvPr id="3" name="Title 2"/>
          <p:cNvSpPr>
            <a:spLocks noGrp="1"/>
          </p:cNvSpPr>
          <p:nvPr>
            <p:ph type="title"/>
          </p:nvPr>
        </p:nvSpPr>
        <p:spPr/>
        <p:txBody>
          <a:bodyPr>
            <a:noAutofit/>
          </a:bodyPr>
          <a:lstStyle/>
          <a:p>
            <a:r>
              <a:rPr lang="en-US" dirty="0" smtClean="0">
                <a:latin typeface="Attic" pitchFamily="2" charset="0"/>
              </a:rPr>
              <a:t>Why Kiwanians Think           It’s Amazing</a:t>
            </a:r>
            <a:endParaRPr lang="en-US" dirty="0">
              <a:latin typeface="Attic" pitchFamily="2" charset="0"/>
            </a:endParaRPr>
          </a:p>
        </p:txBody>
      </p:sp>
      <p:pic>
        <p:nvPicPr>
          <p:cNvPr id="5" name="Picture 2" descr="E:\SanDiskSecureAccessV2.0\Website Postings\Key Leader\Key Leader Logos\Horizontal\Logo_KeyLeader_horizontal_BW.jpg"/>
          <p:cNvPicPr>
            <a:picLocks noChangeAspect="1" noChangeArrowheads="1"/>
          </p:cNvPicPr>
          <p:nvPr/>
        </p:nvPicPr>
        <p:blipFill>
          <a:blip r:embed="rId3" cstate="print"/>
          <a:srcRect/>
          <a:stretch>
            <a:fillRect/>
          </a:stretch>
        </p:blipFill>
        <p:spPr bwMode="auto">
          <a:xfrm>
            <a:off x="6324600" y="6324600"/>
            <a:ext cx="2514600" cy="295597"/>
          </a:xfrm>
          <a:prstGeom prst="rect">
            <a:avLst/>
          </a:prstGeom>
          <a:noFill/>
        </p:spPr>
      </p:pic>
    </p:spTree>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latin typeface="Arial" pitchFamily="34" charset="0"/>
                <a:cs typeface="Arial" pitchFamily="34" charset="0"/>
              </a:rPr>
              <a:t>Key Leader can reach those not involved with a Kiwanis-family program</a:t>
            </a:r>
          </a:p>
          <a:p>
            <a:r>
              <a:rPr lang="en-US" dirty="0" smtClean="0">
                <a:latin typeface="Arial" pitchFamily="34" charset="0"/>
                <a:cs typeface="Arial" pitchFamily="34" charset="0"/>
              </a:rPr>
              <a:t>Sponsorship by a small club</a:t>
            </a:r>
          </a:p>
          <a:p>
            <a:r>
              <a:rPr lang="en-US" dirty="0" smtClean="0">
                <a:latin typeface="Arial" pitchFamily="34" charset="0"/>
                <a:cs typeface="Arial" pitchFamily="34" charset="0"/>
              </a:rPr>
              <a:t>Community involvement</a:t>
            </a:r>
            <a:endParaRPr lang="en-US" dirty="0">
              <a:latin typeface="Arial" pitchFamily="34" charset="0"/>
              <a:cs typeface="Arial" pitchFamily="34" charset="0"/>
            </a:endParaRPr>
          </a:p>
        </p:txBody>
      </p:sp>
      <p:sp>
        <p:nvSpPr>
          <p:cNvPr id="3" name="Title 2"/>
          <p:cNvSpPr>
            <a:spLocks noGrp="1"/>
          </p:cNvSpPr>
          <p:nvPr>
            <p:ph type="title"/>
          </p:nvPr>
        </p:nvSpPr>
        <p:spPr>
          <a:xfrm>
            <a:off x="457200" y="228600"/>
            <a:ext cx="8229600" cy="1143000"/>
          </a:xfrm>
        </p:spPr>
        <p:txBody>
          <a:bodyPr/>
          <a:lstStyle/>
          <a:p>
            <a:r>
              <a:rPr lang="en-US" dirty="0" smtClean="0">
                <a:latin typeface="Attic" pitchFamily="2" charset="0"/>
              </a:rPr>
              <a:t>Outreach</a:t>
            </a:r>
            <a:r>
              <a:rPr lang="en-US" dirty="0" smtClean="0"/>
              <a:t> </a:t>
            </a:r>
            <a:endParaRPr lang="en-US" dirty="0"/>
          </a:p>
        </p:txBody>
      </p:sp>
      <p:pic>
        <p:nvPicPr>
          <p:cNvPr id="5" name="Picture 5" descr="IMG_4026Large"/>
          <p:cNvPicPr>
            <a:picLocks noChangeAspect="1" noChangeArrowheads="1"/>
          </p:cNvPicPr>
          <p:nvPr/>
        </p:nvPicPr>
        <p:blipFill>
          <a:blip r:embed="rId3" cstate="print"/>
          <a:srcRect l="27586"/>
          <a:stretch>
            <a:fillRect/>
          </a:stretch>
        </p:blipFill>
        <p:spPr bwMode="auto">
          <a:xfrm>
            <a:off x="5486400" y="2438400"/>
            <a:ext cx="2943151" cy="3048000"/>
          </a:xfrm>
          <a:prstGeom prst="rect">
            <a:avLst/>
          </a:prstGeom>
          <a:noFill/>
          <a:ln w="9525">
            <a:noFill/>
            <a:miter lim="800000"/>
            <a:headEnd/>
            <a:tailEnd/>
          </a:ln>
        </p:spPr>
      </p:pic>
      <p:pic>
        <p:nvPicPr>
          <p:cNvPr id="6" name="Picture 2" descr="E:\SanDiskSecureAccessV2.0\Website Postings\Key Leader\Key Leader Logos\Horizontal\Logo_KeyLeader_horizontal_BW.jpg"/>
          <p:cNvPicPr>
            <a:picLocks noChangeAspect="1" noChangeArrowheads="1"/>
          </p:cNvPicPr>
          <p:nvPr/>
        </p:nvPicPr>
        <p:blipFill>
          <a:blip r:embed="rId4" cstate="print"/>
          <a:srcRect/>
          <a:stretch>
            <a:fillRect/>
          </a:stretch>
        </p:blipFill>
        <p:spPr bwMode="auto">
          <a:xfrm>
            <a:off x="6324600" y="6324600"/>
            <a:ext cx="2514600" cy="295597"/>
          </a:xfrm>
          <a:prstGeom prst="rect">
            <a:avLst/>
          </a:prstGeom>
          <a:noFill/>
        </p:spPr>
      </p:pic>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3962400"/>
          </a:xfrm>
        </p:spPr>
        <p:txBody>
          <a:bodyPr/>
          <a:lstStyle/>
          <a:p>
            <a:pPr algn="ctr"/>
            <a:r>
              <a:rPr lang="en-US" sz="2800" dirty="0" smtClean="0">
                <a:latin typeface="Arial" pitchFamily="34" charset="0"/>
                <a:cs typeface="Arial" pitchFamily="34" charset="0"/>
              </a:rPr>
              <a:t>Is what I’m doing helping others to become stronger and more independent?</a:t>
            </a:r>
            <a:endParaRPr lang="en-US" sz="2800" b="1" dirty="0" smtClean="0">
              <a:latin typeface="Arial" pitchFamily="34" charset="0"/>
              <a:cs typeface="Arial" pitchFamily="34" charset="0"/>
            </a:endParaRPr>
          </a:p>
          <a:p>
            <a:pPr algn="ctr">
              <a:buNone/>
            </a:pPr>
            <a:endParaRPr lang="en-US" sz="2800" dirty="0" smtClean="0">
              <a:latin typeface="Arial" pitchFamily="34" charset="0"/>
              <a:cs typeface="Arial" pitchFamily="34" charset="0"/>
            </a:endParaRPr>
          </a:p>
          <a:p>
            <a:pPr algn="ctr"/>
            <a:r>
              <a:rPr lang="en-US" sz="2800" dirty="0" smtClean="0">
                <a:latin typeface="Arial" pitchFamily="34" charset="0"/>
                <a:cs typeface="Arial" pitchFamily="34" charset="0"/>
              </a:rPr>
              <a:t>Do others or does the organization become better because of what I’m doing?</a:t>
            </a:r>
          </a:p>
          <a:p>
            <a:pPr algn="ctr">
              <a:buNone/>
            </a:pPr>
            <a:endParaRPr lang="en-US" sz="2800" dirty="0" smtClean="0">
              <a:latin typeface="Arial" pitchFamily="34" charset="0"/>
              <a:cs typeface="Arial" pitchFamily="34" charset="0"/>
            </a:endParaRPr>
          </a:p>
          <a:p>
            <a:pPr algn="ctr"/>
            <a:r>
              <a:rPr lang="en-US" sz="2800" dirty="0" smtClean="0">
                <a:latin typeface="Arial" pitchFamily="34" charset="0"/>
                <a:cs typeface="Arial" pitchFamily="34" charset="0"/>
              </a:rPr>
              <a:t>Do my actions help others in my community?</a:t>
            </a:r>
          </a:p>
          <a:p>
            <a:pPr>
              <a:buNone/>
            </a:pPr>
            <a:endParaRPr lang="en-US" sz="2800" dirty="0" smtClean="0"/>
          </a:p>
        </p:txBody>
      </p:sp>
      <p:sp>
        <p:nvSpPr>
          <p:cNvPr id="3" name="Title 2"/>
          <p:cNvSpPr>
            <a:spLocks noGrp="1"/>
          </p:cNvSpPr>
          <p:nvPr>
            <p:ph type="title"/>
          </p:nvPr>
        </p:nvSpPr>
        <p:spPr/>
        <p:txBody>
          <a:bodyPr>
            <a:noAutofit/>
          </a:bodyPr>
          <a:lstStyle/>
          <a:p>
            <a:r>
              <a:rPr lang="en-US" dirty="0" smtClean="0">
                <a:latin typeface="Attic" pitchFamily="2" charset="0"/>
              </a:rPr>
              <a:t>End Results –                    The Key Leader Test</a:t>
            </a:r>
            <a:endParaRPr lang="en-US" dirty="0">
              <a:latin typeface="Attic" pitchFamily="2" charset="0"/>
            </a:endParaRPr>
          </a:p>
        </p:txBody>
      </p:sp>
      <p:pic>
        <p:nvPicPr>
          <p:cNvPr id="5" name="Picture 2" descr="E:\SanDiskSecureAccessV2.0\Website Postings\Key Leader\Key Leader Logos\Horizontal\Logo_KeyLeader_horizontal_BW.jpg"/>
          <p:cNvPicPr>
            <a:picLocks noChangeAspect="1" noChangeArrowheads="1"/>
          </p:cNvPicPr>
          <p:nvPr/>
        </p:nvPicPr>
        <p:blipFill>
          <a:blip r:embed="rId3" cstate="print"/>
          <a:srcRect/>
          <a:stretch>
            <a:fillRect/>
          </a:stretch>
        </p:blipFill>
        <p:spPr bwMode="auto">
          <a:xfrm>
            <a:off x="6324600" y="6324600"/>
            <a:ext cx="2514600" cy="295597"/>
          </a:xfrm>
          <a:prstGeom prst="rect">
            <a:avLst/>
          </a:prstGeom>
          <a:noFill/>
        </p:spPr>
      </p:pic>
    </p:spTree>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r>
              <a:rPr lang="en-US" dirty="0" smtClean="0">
                <a:latin typeface="Arial" pitchFamily="34" charset="0"/>
                <a:cs typeface="Arial" pitchFamily="34" charset="0"/>
              </a:rPr>
              <a:t>Registration Process</a:t>
            </a:r>
          </a:p>
          <a:p>
            <a:pPr algn="ctr"/>
            <a:r>
              <a:rPr lang="en-US" dirty="0" smtClean="0">
                <a:latin typeface="Arial" pitchFamily="34" charset="0"/>
                <a:cs typeface="Arial" pitchFamily="34" charset="0"/>
              </a:rPr>
              <a:t>Cost</a:t>
            </a:r>
          </a:p>
          <a:p>
            <a:pPr algn="ctr"/>
            <a:r>
              <a:rPr lang="en-US" dirty="0" smtClean="0">
                <a:latin typeface="Arial" pitchFamily="34" charset="0"/>
                <a:cs typeface="Arial" pitchFamily="34" charset="0"/>
              </a:rPr>
              <a:t>Dates &amp; Locations</a:t>
            </a:r>
          </a:p>
          <a:p>
            <a:pPr algn="ctr"/>
            <a:r>
              <a:rPr lang="en-US" dirty="0" smtClean="0">
                <a:latin typeface="Arial" pitchFamily="34" charset="0"/>
                <a:cs typeface="Arial" pitchFamily="34" charset="0"/>
              </a:rPr>
              <a:t>Student Facilitator Applications</a:t>
            </a:r>
          </a:p>
          <a:p>
            <a:pPr algn="ctr">
              <a:buNone/>
            </a:pPr>
            <a:r>
              <a:rPr lang="en-US" dirty="0" smtClean="0">
                <a:latin typeface="Arial" pitchFamily="34" charset="0"/>
                <a:cs typeface="Arial" pitchFamily="34" charset="0"/>
              </a:rPr>
              <a:t>And More…</a:t>
            </a:r>
          </a:p>
          <a:p>
            <a:pPr algn="ctr">
              <a:buNone/>
            </a:pPr>
            <a:endParaRPr lang="en-US" dirty="0" smtClean="0">
              <a:latin typeface="Arial" pitchFamily="34" charset="0"/>
              <a:cs typeface="Arial" pitchFamily="34" charset="0"/>
            </a:endParaRPr>
          </a:p>
          <a:p>
            <a:pPr algn="ctr">
              <a:buNone/>
            </a:pPr>
            <a:r>
              <a:rPr lang="en-US" sz="5400" dirty="0" smtClean="0">
                <a:latin typeface="Arial" pitchFamily="34" charset="0"/>
                <a:cs typeface="Arial" pitchFamily="34" charset="0"/>
              </a:rPr>
              <a:t>www.Key-Leader.org</a:t>
            </a:r>
            <a:endParaRPr lang="en-US" dirty="0">
              <a:latin typeface="Arial" pitchFamily="34" charset="0"/>
              <a:cs typeface="Arial" pitchFamily="34" charset="0"/>
            </a:endParaRPr>
          </a:p>
        </p:txBody>
      </p:sp>
      <p:sp>
        <p:nvSpPr>
          <p:cNvPr id="3" name="Title 2"/>
          <p:cNvSpPr>
            <a:spLocks noGrp="1"/>
          </p:cNvSpPr>
          <p:nvPr>
            <p:ph type="title"/>
          </p:nvPr>
        </p:nvSpPr>
        <p:spPr/>
        <p:txBody>
          <a:bodyPr/>
          <a:lstStyle/>
          <a:p>
            <a:r>
              <a:rPr lang="en-US" dirty="0" smtClean="0">
                <a:latin typeface="Attic" pitchFamily="2" charset="0"/>
              </a:rPr>
              <a:t>For More Information</a:t>
            </a:r>
            <a:endParaRPr lang="en-US" dirty="0">
              <a:latin typeface="Attic" pitchFamily="2" charset="0"/>
            </a:endParaRPr>
          </a:p>
        </p:txBody>
      </p:sp>
      <p:pic>
        <p:nvPicPr>
          <p:cNvPr id="5" name="Picture 2" descr="E:\SanDiskSecureAccessV2.0\Website Postings\Key Leader\Key Leader Logos\Horizontal\Logo_KeyLeader_horizontal_BW.jpg"/>
          <p:cNvPicPr>
            <a:picLocks noChangeAspect="1" noChangeArrowheads="1"/>
          </p:cNvPicPr>
          <p:nvPr/>
        </p:nvPicPr>
        <p:blipFill>
          <a:blip r:embed="rId2" cstate="print"/>
          <a:srcRect/>
          <a:stretch>
            <a:fillRect/>
          </a:stretch>
        </p:blipFill>
        <p:spPr bwMode="auto">
          <a:xfrm>
            <a:off x="6324600" y="6324600"/>
            <a:ext cx="2514600" cy="295597"/>
          </a:xfrm>
          <a:prstGeom prst="rect">
            <a:avLst/>
          </a:prstGeom>
          <a:noFill/>
        </p:spPr>
      </p:pic>
    </p:spTree>
  </p:cSld>
  <p:clrMapOvr>
    <a:masterClrMapping/>
  </p:clrMapOvr>
  <p:transition spd="med"/>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1320</TotalTime>
  <Words>1741</Words>
  <Application>Microsoft Office PowerPoint</Application>
  <PresentationFormat>On-screen Show (4:3)</PresentationFormat>
  <Paragraphs>214</Paragraphs>
  <Slides>25</Slides>
  <Notes>19</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Concourse</vt:lpstr>
      <vt:lpstr>Developing Leaders   for Life</vt:lpstr>
      <vt:lpstr>Kiwanis Strategic Plan</vt:lpstr>
      <vt:lpstr>What is Key Leader</vt:lpstr>
      <vt:lpstr>Key Leader History</vt:lpstr>
      <vt:lpstr>Key Leader History</vt:lpstr>
      <vt:lpstr>Mission Statement</vt:lpstr>
      <vt:lpstr>Five Principles of Service Leadership</vt:lpstr>
      <vt:lpstr>Key Leader Comparison</vt:lpstr>
      <vt:lpstr>Key Leader Comparison</vt:lpstr>
      <vt:lpstr>Slide 10</vt:lpstr>
      <vt:lpstr>A Key Leader…</vt:lpstr>
      <vt:lpstr>Service Leadership</vt:lpstr>
      <vt:lpstr>Where has Key Leader Been?</vt:lpstr>
      <vt:lpstr>Where is Key Leader</vt:lpstr>
      <vt:lpstr>Expansion</vt:lpstr>
      <vt:lpstr>Weekend Results</vt:lpstr>
      <vt:lpstr>What Do Teens Get from  Key Leader</vt:lpstr>
      <vt:lpstr>What Teens Say about      Key Leader</vt:lpstr>
      <vt:lpstr>Why Teens Think It’s Amazing</vt:lpstr>
      <vt:lpstr>Slide 20</vt:lpstr>
      <vt:lpstr>How can Kiwanians         Get Involved</vt:lpstr>
      <vt:lpstr>Why Kiwanians Think           It’s Amazing</vt:lpstr>
      <vt:lpstr>Outreach </vt:lpstr>
      <vt:lpstr>End Results –                    The Key Leader Test</vt:lpstr>
      <vt:lpstr>For More Information</vt:lpstr>
    </vt:vector>
  </TitlesOfParts>
  <Company>Kiwanis International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Leaders for Life</dc:title>
  <dc:creator>Scott Warner</dc:creator>
  <cp:lastModifiedBy>soap168</cp:lastModifiedBy>
  <cp:revision>128</cp:revision>
  <dcterms:created xsi:type="dcterms:W3CDTF">2008-11-21T18:48:26Z</dcterms:created>
  <dcterms:modified xsi:type="dcterms:W3CDTF">2016-01-29T16:47:53Z</dcterms:modified>
</cp:coreProperties>
</file>